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5.xml" ContentType="application/vnd.openxmlformats-officedocument.drawingml.diagramData+xml"/>
  <Override PartName="/ppt/diagrams/data7.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79"/>
  </p:notesMasterIdLst>
  <p:sldIdLst>
    <p:sldId id="257" r:id="rId2"/>
    <p:sldId id="394" r:id="rId3"/>
    <p:sldId id="349" r:id="rId4"/>
    <p:sldId id="350" r:id="rId5"/>
    <p:sldId id="331" r:id="rId6"/>
    <p:sldId id="260" r:id="rId7"/>
    <p:sldId id="333" r:id="rId8"/>
    <p:sldId id="271" r:id="rId9"/>
    <p:sldId id="273" r:id="rId10"/>
    <p:sldId id="357" r:id="rId11"/>
    <p:sldId id="401" r:id="rId12"/>
    <p:sldId id="274" r:id="rId13"/>
    <p:sldId id="415" r:id="rId14"/>
    <p:sldId id="334" r:id="rId15"/>
    <p:sldId id="275" r:id="rId16"/>
    <p:sldId id="315" r:id="rId17"/>
    <p:sldId id="316" r:id="rId18"/>
    <p:sldId id="278" r:id="rId19"/>
    <p:sldId id="418" r:id="rId20"/>
    <p:sldId id="256" r:id="rId21"/>
    <p:sldId id="419" r:id="rId22"/>
    <p:sldId id="258" r:id="rId23"/>
    <p:sldId id="259" r:id="rId24"/>
    <p:sldId id="396" r:id="rId25"/>
    <p:sldId id="279" r:id="rId26"/>
    <p:sldId id="413" r:id="rId27"/>
    <p:sldId id="402" r:id="rId28"/>
    <p:sldId id="284" r:id="rId29"/>
    <p:sldId id="399" r:id="rId30"/>
    <p:sldId id="285" r:id="rId31"/>
    <p:sldId id="407" r:id="rId32"/>
    <p:sldId id="414" r:id="rId33"/>
    <p:sldId id="405" r:id="rId34"/>
    <p:sldId id="298" r:id="rId35"/>
    <p:sldId id="398" r:id="rId36"/>
    <p:sldId id="300" r:id="rId37"/>
    <p:sldId id="301" r:id="rId38"/>
    <p:sldId id="406" r:id="rId39"/>
    <p:sldId id="306" r:id="rId40"/>
    <p:sldId id="395" r:id="rId41"/>
    <p:sldId id="353" r:id="rId42"/>
    <p:sldId id="354" r:id="rId43"/>
    <p:sldId id="355" r:id="rId44"/>
    <p:sldId id="390" r:id="rId45"/>
    <p:sldId id="358" r:id="rId46"/>
    <p:sldId id="391" r:id="rId47"/>
    <p:sldId id="360" r:id="rId48"/>
    <p:sldId id="362" r:id="rId49"/>
    <p:sldId id="417" r:id="rId50"/>
    <p:sldId id="363" r:id="rId51"/>
    <p:sldId id="364" r:id="rId52"/>
    <p:sldId id="365" r:id="rId53"/>
    <p:sldId id="366" r:id="rId54"/>
    <p:sldId id="367" r:id="rId55"/>
    <p:sldId id="368" r:id="rId56"/>
    <p:sldId id="369" r:id="rId57"/>
    <p:sldId id="370" r:id="rId58"/>
    <p:sldId id="371" r:id="rId59"/>
    <p:sldId id="386" r:id="rId60"/>
    <p:sldId id="412" r:id="rId61"/>
    <p:sldId id="372" r:id="rId62"/>
    <p:sldId id="382" r:id="rId63"/>
    <p:sldId id="381" r:id="rId64"/>
    <p:sldId id="374" r:id="rId65"/>
    <p:sldId id="375" r:id="rId66"/>
    <p:sldId id="376" r:id="rId67"/>
    <p:sldId id="404" r:id="rId68"/>
    <p:sldId id="379" r:id="rId69"/>
    <p:sldId id="377" r:id="rId70"/>
    <p:sldId id="378" r:id="rId71"/>
    <p:sldId id="380" r:id="rId72"/>
    <p:sldId id="387" r:id="rId73"/>
    <p:sldId id="392" r:id="rId74"/>
    <p:sldId id="385" r:id="rId75"/>
    <p:sldId id="393" r:id="rId76"/>
    <p:sldId id="384" r:id="rId77"/>
    <p:sldId id="416" r:id="rId7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072" autoAdjust="0"/>
  </p:normalViewPr>
  <p:slideViewPr>
    <p:cSldViewPr>
      <p:cViewPr varScale="1">
        <p:scale>
          <a:sx n="57" d="100"/>
          <a:sy n="57" d="100"/>
        </p:scale>
        <p:origin x="1444" y="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_rels/data5.xml.rels><?xml version="1.0" encoding="UTF-8" standalone="yes"?>
<Relationships xmlns="http://schemas.openxmlformats.org/package/2006/relationships"><Relationship Id="rId1" Type="http://schemas.openxmlformats.org/officeDocument/2006/relationships/image" Target="../media/image471.png"/></Relationships>
</file>

<file path=ppt/diagrams/_rels/data7.xml.rels><?xml version="1.0" encoding="UTF-8" standalone="yes"?>
<Relationships xmlns="http://schemas.openxmlformats.org/package/2006/relationships"><Relationship Id="rId1" Type="http://schemas.openxmlformats.org/officeDocument/2006/relationships/image" Target="../media/image45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𝑓(𝑛)=𝑔(𝑛)+ℎ(𝑛)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𝑔</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26</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29</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30</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35</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42</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44</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45</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49</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50</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51</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60</a:t>
            </a:fld>
            <a:endParaRPr lang="en-US"/>
          </a:p>
        </p:txBody>
      </p:sp>
    </p:spTree>
    <p:extLst>
      <p:ext uri="{BB962C8B-B14F-4D97-AF65-F5344CB8AC3E}">
        <p14:creationId xmlns:p14="http://schemas.microsoft.com/office/powerpoint/2010/main" val="543372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72</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74</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75</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76</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77</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9/27/2021</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9/27/2021</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9/27/2021</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itnext.io/permutations-combinations-algorithms-cheat-sheet-68c14879aba5"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itnext.io/permutations-combinations-algorithms-cheat-sheet-68c14879aba5"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hyperlink" Target="https://en.wikipedia.org/wiki/A*_search_algorith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5.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8.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aaai.org/Papers/AAAI/1986/AAAI86-027.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339594207"/>
              </p:ext>
            </p:extLst>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75C77B91-470E-4D83-B04D-01194B871D1C}"/>
              </a:ext>
            </a:extLst>
          </p:cNvPr>
          <p:cNvSpPr txBox="1"/>
          <p:nvPr/>
        </p:nvSpPr>
        <p:spPr>
          <a:xfrm>
            <a:off x="838200" y="4724400"/>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flipH="1">
            <a:off x="2590800" y="5105400"/>
            <a:ext cx="722156"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B1FA59E-D51B-462E-80A8-BBD43C78A614}"/>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Tree>
    <p:extLst>
      <p:ext uri="{BB962C8B-B14F-4D97-AF65-F5344CB8AC3E}">
        <p14:creationId xmlns:p14="http://schemas.microsoft.com/office/powerpoint/2010/main" val="993168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35FE1E2-6862-4B7C-9BCA-FCC147456DF1}"/>
              </a:ext>
            </a:extLst>
          </p:cNvPr>
          <p:cNvGrpSpPr/>
          <p:nvPr/>
        </p:nvGrpSpPr>
        <p:grpSpPr>
          <a:xfrm>
            <a:off x="5175743" y="3384655"/>
            <a:ext cx="1301257" cy="525936"/>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018F8CBD-0FF9-413A-B4D5-AAC5A8B148C2}"/>
              </a:ext>
            </a:extLst>
          </p:cNvPr>
          <p:cNvSpPr/>
          <p:nvPr/>
        </p:nvSpPr>
        <p:spPr>
          <a:xfrm>
            <a:off x="4876800" y="3502223"/>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628650" y="1825624"/>
            <a:ext cx="4400550" cy="4667249"/>
          </a:xfrm>
        </p:spPr>
        <p:txBody>
          <a:bodyPr>
            <a:normAutofit fontScale="850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starting state.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have no </a:t>
            </a:r>
            <a:r>
              <a:rPr lang="en-US" b="1" dirty="0">
                <a:solidFill>
                  <a:srgbClr val="FF0000"/>
                </a:solidFill>
              </a:rPr>
              <a:t>cycles </a:t>
            </a:r>
            <a:r>
              <a:rPr lang="en-US" dirty="0"/>
              <a:t>or</a:t>
            </a:r>
            <a:r>
              <a:rPr lang="en-US" b="1" dirty="0">
                <a:solidFill>
                  <a:srgbClr val="FF0000"/>
                </a:solidFill>
              </a:rPr>
              <a:t> redundant paths</a:t>
            </a:r>
            <a:r>
              <a:rPr lang="en-US" dirty="0"/>
              <a:t>. Cycles in the search space need to be broken. Removing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node represents a state of the environment. It contains the data structure that creates the search tree.</a:t>
            </a:r>
          </a:p>
        </p:txBody>
      </p:sp>
      <p:grpSp>
        <p:nvGrpSpPr>
          <p:cNvPr id="8" name="Group 7"/>
          <p:cNvGrpSpPr/>
          <p:nvPr/>
        </p:nvGrpSpPr>
        <p:grpSpPr>
          <a:xfrm>
            <a:off x="5410200" y="1591270"/>
            <a:ext cx="3200403" cy="4657130"/>
            <a:chOff x="2362200" y="1792069"/>
            <a:chExt cx="3200403" cy="4657130"/>
          </a:xfrm>
        </p:grpSpPr>
        <p:sp>
          <p:nvSpPr>
            <p:cNvPr id="9" name="TextBox 8"/>
            <p:cNvSpPr txBox="1"/>
            <p:nvPr/>
          </p:nvSpPr>
          <p:spPr>
            <a:xfrm>
              <a:off x="2667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2" name="TextBox 11"/>
            <p:cNvSpPr txBox="1"/>
            <p:nvPr/>
          </p:nvSpPr>
          <p:spPr>
            <a:xfrm>
              <a:off x="4885812" y="35814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362200" y="5867400"/>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8" name="Straight Arrow Connector 17"/>
            <p:cNvCxnSpPr/>
            <p:nvPr/>
          </p:nvCxnSpPr>
          <p:spPr>
            <a:xfrm rot="5400000">
              <a:off x="2492283" y="5432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H="1">
              <a:off x="4658123" y="3657601"/>
              <a:ext cx="447282" cy="65423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5159283" y="3756118"/>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t>Starting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t>Action</a:t>
              </a:r>
            </a:p>
          </p:txBody>
        </p:sp>
        <p:sp>
          <p:nvSpPr>
            <p:cNvPr id="29" name="Rectangle 28"/>
            <p:cNvSpPr/>
            <p:nvPr/>
          </p:nvSpPr>
          <p:spPr>
            <a:xfrm>
              <a:off x="2667000" y="5802868"/>
              <a:ext cx="1991123" cy="646331"/>
            </a:xfrm>
            <a:prstGeom prst="rect">
              <a:avLst/>
            </a:prstGeom>
          </p:spPr>
          <p:txBody>
            <a:bodyPr wrap="none">
              <a:spAutoFit/>
            </a:bodyPr>
            <a:lstStyle/>
            <a:p>
              <a:r>
                <a:rPr lang="en-US" dirty="0"/>
                <a:t>Node representing </a:t>
              </a:r>
              <a:br>
                <a:rPr lang="en-US" dirty="0"/>
              </a:br>
              <a:r>
                <a:rPr lang="en-US" dirty="0"/>
                <a:t>a </a:t>
              </a:r>
              <a:r>
                <a:rPr lang="en-US" b="1" dirty="0"/>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reeform: Shape 1">
            <a:extLst>
              <a:ext uri="{FF2B5EF4-FFF2-40B4-BE49-F238E27FC236}">
                <a16:creationId xmlns:a16="http://schemas.microsoft.com/office/drawing/2014/main" id="{3DB9A189-8193-43AF-BBBF-E036969E73F7}"/>
              </a:ext>
            </a:extLst>
          </p:cNvPr>
          <p:cNvSpPr/>
          <p:nvPr/>
        </p:nvSpPr>
        <p:spPr>
          <a:xfrm>
            <a:off x="5956384" y="3280240"/>
            <a:ext cx="884889" cy="869795"/>
          </a:xfrm>
          <a:custGeom>
            <a:avLst/>
            <a:gdLst>
              <a:gd name="connsiteX0" fmla="*/ 305026 w 884889"/>
              <a:gd name="connsiteY0" fmla="*/ 869795 h 869795"/>
              <a:gd name="connsiteX1" fmla="*/ 26245 w 884889"/>
              <a:gd name="connsiteY1" fmla="*/ 289932 h 869795"/>
              <a:gd name="connsiteX2" fmla="*/ 884889 w 884889"/>
              <a:gd name="connsiteY2" fmla="*/ 0 h 869795"/>
              <a:gd name="connsiteX3" fmla="*/ 884889 w 884889"/>
              <a:gd name="connsiteY3" fmla="*/ 0 h 869795"/>
            </a:gdLst>
            <a:ahLst/>
            <a:cxnLst>
              <a:cxn ang="0">
                <a:pos x="connsiteX0" y="connsiteY0"/>
              </a:cxn>
              <a:cxn ang="0">
                <a:pos x="connsiteX1" y="connsiteY1"/>
              </a:cxn>
              <a:cxn ang="0">
                <a:pos x="connsiteX2" y="connsiteY2"/>
              </a:cxn>
              <a:cxn ang="0">
                <a:pos x="connsiteX3" y="connsiteY3"/>
              </a:cxn>
            </a:cxnLst>
            <a:rect l="l" t="t" r="r" b="b"/>
            <a:pathLst>
              <a:path w="884889" h="869795">
                <a:moveTo>
                  <a:pt x="305026" y="869795"/>
                </a:moveTo>
                <a:cubicBezTo>
                  <a:pt x="117313" y="652346"/>
                  <a:pt x="-70399" y="434898"/>
                  <a:pt x="26245" y="289932"/>
                </a:cubicBezTo>
                <a:cubicBezTo>
                  <a:pt x="122889" y="144966"/>
                  <a:pt x="884889" y="0"/>
                  <a:pt x="884889" y="0"/>
                </a:cubicBezTo>
                <a:lnTo>
                  <a:pt x="884889" y="0"/>
                </a:lnTo>
              </a:path>
            </a:pathLst>
          </a:cu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9BDA743-EF61-4567-90DC-7FD975148AEE}"/>
              </a:ext>
            </a:extLst>
          </p:cNvPr>
          <p:cNvCxnSpPr>
            <a:cxnSpLocks/>
          </p:cNvCxnSpPr>
          <p:nvPr/>
        </p:nvCxnSpPr>
        <p:spPr>
          <a:xfrm flipH="1">
            <a:off x="5715000" y="2746962"/>
            <a:ext cx="1752597" cy="293271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9" name="Rectangle 38">
            <a:extLst>
              <a:ext uri="{FF2B5EF4-FFF2-40B4-BE49-F238E27FC236}">
                <a16:creationId xmlns:a16="http://schemas.microsoft.com/office/drawing/2014/main" id="{9105FE34-4611-45AF-B2C8-50E2984917BF}"/>
              </a:ext>
            </a:extLst>
          </p:cNvPr>
          <p:cNvSpPr/>
          <p:nvPr/>
        </p:nvSpPr>
        <p:spPr>
          <a:xfrm>
            <a:off x="5943600" y="5105048"/>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086600" y="3352800"/>
            <a:ext cx="1226312" cy="523220"/>
          </a:xfrm>
          <a:prstGeom prst="rect">
            <a:avLst/>
          </a:prstGeom>
        </p:spPr>
        <p:txBody>
          <a:bodyPr wrap="square">
            <a:spAutoFit/>
          </a:bodyPr>
          <a:lstStyle/>
          <a:p>
            <a:pPr algn="ctr"/>
            <a:r>
              <a:rPr lang="en-US" sz="1400" dirty="0"/>
              <a:t>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362034" y="3429000"/>
            <a:ext cx="943766" cy="3842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925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p:txBody>
          <a:bodyPr>
            <a:normAutofit fontScale="92500" lnSpcReduction="20000"/>
          </a:bodyPr>
          <a:lstStyle/>
          <a:p>
            <a:pPr marL="0" indent="0" algn="ctr">
              <a:buNone/>
            </a:pPr>
            <a:r>
              <a:rPr lang="en-US" b="1" dirty="0"/>
              <a:t>AI tree/graph search</a:t>
            </a:r>
          </a:p>
          <a:p>
            <a:pPr marL="0" indent="0" algn="ctr">
              <a:buNone/>
            </a:pPr>
            <a:endParaRPr lang="en-US" b="1" dirty="0"/>
          </a:p>
          <a:p>
            <a:r>
              <a:rPr lang="en-US" dirty="0"/>
              <a:t>The search space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initial state and transition function.</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Redundant paths are often too memory-expensive to check.</a:t>
            </a:r>
          </a:p>
        </p:txBody>
      </p:sp>
    </p:spTree>
    <p:extLst>
      <p:ext uri="{BB962C8B-B14F-4D97-AF65-F5344CB8AC3E}">
        <p14:creationId xmlns:p14="http://schemas.microsoft.com/office/powerpoint/2010/main" val="631091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4351338"/>
          </a:xfrm>
        </p:spPr>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a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23622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8956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2" name="Oval 1">
            <a:extLst>
              <a:ext uri="{FF2B5EF4-FFF2-40B4-BE49-F238E27FC236}">
                <a16:creationId xmlns:a16="http://schemas.microsoft.com/office/drawing/2014/main" id="{7ED9AAB2-3EBF-40E0-B1C0-0AE516F788B4}"/>
              </a:ext>
            </a:extLst>
          </p:cNvPr>
          <p:cNvSpPr/>
          <p:nvPr/>
        </p:nvSpPr>
        <p:spPr>
          <a:xfrm>
            <a:off x="2590800" y="4166618"/>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6046404" y="1536979"/>
            <a:ext cx="1366143" cy="369332"/>
          </a:xfrm>
          <a:prstGeom prst="rect">
            <a:avLst/>
          </a:prstGeom>
          <a:noFill/>
        </p:spPr>
        <p:txBody>
          <a:bodyPr wrap="none" rtlCol="0">
            <a:spAutoFit/>
          </a:bodyPr>
          <a:lstStyle/>
          <a:p>
            <a:r>
              <a:rPr lang="en-US" dirty="0"/>
              <a:t>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733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590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750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590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914400" y="1640634"/>
            <a:ext cx="1380506" cy="369332"/>
          </a:xfrm>
          <a:prstGeom prst="rect">
            <a:avLst/>
          </a:prstGeom>
          <a:noFill/>
        </p:spPr>
        <p:txBody>
          <a:bodyPr wrap="none" rtlCol="0">
            <a:spAutoFit/>
          </a:bodyPr>
          <a:lstStyle/>
          <a:p>
            <a:r>
              <a:rPr lang="en-US" dirty="0"/>
              <a:t>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6819EB1F-672C-41AB-AC6A-44E79DEF2928}"/>
              </a:ext>
            </a:extLst>
          </p:cNvPr>
          <p:cNvSpPr/>
          <p:nvPr/>
        </p:nvSpPr>
        <p:spPr>
          <a:xfrm>
            <a:off x="3720224" y="-357047"/>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121614" y="3657707"/>
            <a:ext cx="1785597" cy="621791"/>
          </a:xfrm>
          <a:prstGeom prst="wedgeRectCallout">
            <a:avLst>
              <a:gd name="adj1" fmla="val 21009"/>
              <a:gd name="adj2" fmla="val -145122"/>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Example of a redundant path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1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order of node expansion.</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5"/>
                <a:ext cx="4723935" cy="3995028"/>
              </a:xfrm>
            </p:spPr>
            <p:txBody>
              <a:bodyPr>
                <a:normAutofit fontScale="700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a:t>
                </a:r>
              </a:p>
              <a:p>
                <a:r>
                  <a:rPr lang="en-US" b="1" dirty="0">
                    <a:solidFill>
                      <a:srgbClr val="FF0000"/>
                    </a:solidFill>
                  </a:rPr>
                  <a:t>Search tree </a:t>
                </a:r>
                <a:r>
                  <a:rPr lang="en-US" dirty="0"/>
                  <a:t>spans the state space. Note that a single state can be represented by several search tree nodes. </a:t>
                </a:r>
              </a:p>
              <a:p>
                <a:r>
                  <a:rPr lang="en-US" dirty="0"/>
                  <a:t>State space size is an indication of problem size.</a:t>
                </a:r>
              </a:p>
              <a:p>
                <a:endParaRPr lang="en-US" dirty="0"/>
              </a:p>
              <a:p>
                <a:r>
                  <a:rPr lang="en-US" dirty="0"/>
                  <a:t>Even if the used algorithm represents the state space using atomic states, we may know that internally they are factored. </a:t>
                </a:r>
              </a:p>
              <a:p>
                <a:pPr marL="0" indent="0">
                  <a:buNone/>
                </a:pPr>
                <a:endParaRPr lang="en-US" dirty="0"/>
              </a:p>
              <a:p>
                <a:r>
                  <a:rPr lang="en-US" dirty="0"/>
                  <a:t>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a:p>
                <a:endParaRPr lang="en-US" dirty="0"/>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5"/>
                <a:ext cx="4723935" cy="3995028"/>
              </a:xfrm>
              <a:blipFill>
                <a:blip r:embed="rId2"/>
                <a:stretch>
                  <a:fillRect l="-387" t="-1677" r="-1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p:spTree>
    <p:extLst>
      <p:ext uri="{BB962C8B-B14F-4D97-AF65-F5344CB8AC3E}">
        <p14:creationId xmlns:p14="http://schemas.microsoft.com/office/powerpoint/2010/main" val="3147612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633932"/>
            <a:ext cx="2532252" cy="461665"/>
          </a:xfrm>
          <a:prstGeom prst="rect">
            <a:avLst/>
          </a:prstGeom>
          <a:noFill/>
        </p:spPr>
        <p:txBody>
          <a:bodyPr wrap="square" rtlCol="0">
            <a:spAutoFit/>
          </a:bodyPr>
          <a:lstStyle/>
          <a:p>
            <a:r>
              <a:rPr lang="en-US" sz="12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646331"/>
          </a:xfrm>
          <a:prstGeom prst="rect">
            <a:avLst/>
          </a:prstGeom>
        </p:spPr>
        <p:txBody>
          <a:bodyPr wrap="square">
            <a:spAutoFit/>
          </a:bodyPr>
          <a:lstStyle/>
          <a:p>
            <a:r>
              <a:rPr lang="en-US" sz="900" b="1" dirty="0"/>
              <a:t>#Python</a:t>
            </a:r>
          </a:p>
          <a:p>
            <a:r>
              <a:rPr lang="en-US" sz="900" b="1" dirty="0"/>
              <a:t>import math </a:t>
            </a:r>
          </a:p>
          <a:p>
            <a:r>
              <a:rPr lang="en-US" sz="900" b="1" dirty="0"/>
              <a:t>  </a:t>
            </a:r>
          </a:p>
          <a:p>
            <a:r>
              <a:rPr lang="en-US" sz="900" b="1" dirty="0"/>
              <a:t>print (</a:t>
            </a:r>
            <a:r>
              <a:rPr lang="en-US" sz="900" b="1" dirty="0" err="1"/>
              <a:t>math.factorial</a:t>
            </a:r>
            <a:r>
              <a:rPr lang="en-US" sz="9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450955" y="3696221"/>
                <a:ext cx="75341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2×2=4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450955" y="3696221"/>
                <a:ext cx="753411" cy="207749"/>
              </a:xfrm>
              <a:prstGeom prst="rect">
                <a:avLst/>
              </a:prstGeom>
              <a:blipFill>
                <a:blip r:embed="rId5"/>
                <a:stretch>
                  <a:fillRect l="-4839" r="-4839"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061829"/>
          </a:xfrm>
          <a:prstGeom prst="rect">
            <a:avLst/>
          </a:prstGeom>
        </p:spPr>
        <p:txBody>
          <a:bodyPr wrap="square">
            <a:spAutoFit/>
          </a:bodyPr>
          <a:lstStyle/>
          <a:p>
            <a:r>
              <a:rPr lang="en-US" sz="1050" b="1" dirty="0"/>
              <a:t>#Python</a:t>
            </a:r>
          </a:p>
          <a:p>
            <a:r>
              <a:rPr lang="en-US" sz="1050" b="1" dirty="0"/>
              <a:t>import </a:t>
            </a:r>
            <a:r>
              <a:rPr lang="en-US" sz="1050" b="1" dirty="0" err="1"/>
              <a:t>scipy.special</a:t>
            </a:r>
            <a:endParaRPr lang="en-US" sz="1050" b="1" dirty="0"/>
          </a:p>
          <a:p>
            <a:endParaRPr lang="en-US" sz="1050" b="1" dirty="0"/>
          </a:p>
          <a:p>
            <a:r>
              <a:rPr lang="en-US" sz="1050" b="1" dirty="0"/>
              <a:t># the two give the same results </a:t>
            </a:r>
          </a:p>
          <a:p>
            <a:r>
              <a:rPr lang="en-US" sz="1050" b="1" dirty="0" err="1"/>
              <a:t>scipy.special.binom</a:t>
            </a:r>
            <a:r>
              <a:rPr lang="en-US" sz="1050" b="1" dirty="0"/>
              <a:t>(10, 5)</a:t>
            </a:r>
          </a:p>
          <a:p>
            <a:r>
              <a:rPr lang="en-US" sz="1050" b="1" dirty="0" err="1"/>
              <a:t>scipy.special.comb</a:t>
            </a:r>
            <a:r>
              <a:rPr lang="en-US" sz="105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3049228"/>
                <a:ext cx="3440151" cy="1214672"/>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In how many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3049228"/>
                <a:ext cx="3440151" cy="1214672"/>
              </a:xfrm>
              <a:prstGeom prst="wedgeRectCallout">
                <a:avLst>
                  <a:gd name="adj1" fmla="val -88660"/>
                  <a:gd name="adj2" fmla="val 95946"/>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8-quees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1222152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a:t>
            </a:r>
          </a:p>
          <a:p>
            <a:pPr marL="0" indent="0">
              <a:buNone/>
            </a:pPr>
            <a:endParaRPr lang="en-US" dirty="0"/>
          </a:p>
          <a:p>
            <a:pPr marL="0" indent="0">
              <a:buNone/>
            </a:pPr>
            <a:r>
              <a:rPr lang="en-US" dirty="0"/>
              <a:t>It blindly searches until it finds the goal state by chance.</a:t>
            </a:r>
          </a:p>
          <a:p>
            <a:endParaRPr lang="en-US" dirty="0"/>
          </a:p>
          <a:p>
            <a:pPr marL="0" indent="0">
              <a:buNone/>
            </a:pPr>
            <a:r>
              <a:rPr lang="en-US" dirty="0"/>
              <a:t>Algorithms:</a:t>
            </a:r>
          </a:p>
          <a:p>
            <a:r>
              <a:rPr lang="en-US" dirty="0"/>
              <a:t>Breadth-first search</a:t>
            </a:r>
          </a:p>
          <a:p>
            <a:r>
              <a:rPr lang="en-US" dirty="0"/>
              <a:t>Uniform-cost search</a:t>
            </a:r>
          </a:p>
          <a:p>
            <a:r>
              <a:rPr lang="en-US" dirty="0"/>
              <a:t>Depth-first search</a:t>
            </a:r>
          </a:p>
          <a:p>
            <a:r>
              <a:rPr lang="en-US" dirty="0"/>
              <a:t>Iterative deepening search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60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60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60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60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1450975"/>
          </a:xfrm>
        </p:spPr>
        <p:txBody>
          <a:bodyPr>
            <a:normAutofit/>
          </a:bodyPr>
          <a:lstStyle/>
          <a:p>
            <a:r>
              <a:rPr lang="en-US" b="1" dirty="0"/>
              <a:t>Expansion rule: </a:t>
            </a:r>
            <a:r>
              <a:rPr lang="en-US" dirty="0"/>
              <a:t>Expand shallowest unexpanded node in the frontier (first added).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645929"/>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876800"/>
            <a:ext cx="7981950" cy="1200329"/>
          </a:xfrm>
          <a:prstGeom prst="rect">
            <a:avLst/>
          </a:prstGeom>
        </p:spPr>
        <p:txBody>
          <a:bodyPr wrap="square">
            <a:spAutoFit/>
          </a:bodyPr>
          <a:lstStyle/>
          <a:p>
            <a:pPr marL="285750" indent="-285750">
              <a:buFont typeface="Arial" panose="020B0604020202020204" pitchFamily="34" charset="0"/>
              <a:buChar char="•"/>
            </a:pPr>
            <a:r>
              <a:rPr lang="en-US" b="1" dirty="0"/>
              <a:t>Frontier </a:t>
            </a:r>
            <a:r>
              <a:rPr lang="en-US" dirty="0"/>
              <a:t>data structure: holds references to the green nodes (green) and is implemented as a FIFO queue.</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checking).</a:t>
            </a:r>
          </a:p>
        </p:txBody>
      </p:sp>
    </p:spTree>
    <p:extLst>
      <p:ext uri="{BB962C8B-B14F-4D97-AF65-F5344CB8AC3E}">
        <p14:creationId xmlns:p14="http://schemas.microsoft.com/office/powerpoint/2010/main" val="346095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a:xfrm>
            <a:off x="628650" y="-76200"/>
            <a:ext cx="7886700" cy="1325563"/>
          </a:xfrm>
        </p:spPr>
        <p:txBody>
          <a:bodyPr/>
          <a:lstStyle/>
          <a:p>
            <a:r>
              <a:rPr lang="en-US" dirty="0"/>
              <a:t>Implementation: BFS</a:t>
            </a:r>
          </a:p>
        </p:txBody>
      </p:sp>
      <p:sp>
        <p:nvSpPr>
          <p:cNvPr id="3" name="Content Placeholder 2">
            <a:extLst>
              <a:ext uri="{FF2B5EF4-FFF2-40B4-BE49-F238E27FC236}">
                <a16:creationId xmlns:a16="http://schemas.microsoft.com/office/drawing/2014/main" id="{C292460A-6120-4E3C-9F6D-5E69B2233F88}"/>
              </a:ext>
            </a:extLst>
          </p:cNvPr>
          <p:cNvSpPr>
            <a:spLocks noGrp="1"/>
          </p:cNvSpPr>
          <p:nvPr>
            <p:ph idx="1"/>
          </p:nvPr>
        </p:nvSpPr>
        <p:spPr>
          <a:xfrm>
            <a:off x="800100" y="1520825"/>
            <a:ext cx="7886700" cy="4351338"/>
          </a:xfrm>
        </p:spPr>
        <p:txBody>
          <a:bodyPr/>
          <a:lstStyle/>
          <a:p>
            <a:endParaRPr lang="en-US" dirty="0"/>
          </a:p>
        </p:txBody>
      </p:sp>
      <p:sp>
        <p:nvSpPr>
          <p:cNvPr id="5" name="Footer Placeholder 4">
            <a:extLst>
              <a:ext uri="{FF2B5EF4-FFF2-40B4-BE49-F238E27FC236}">
                <a16:creationId xmlns:a16="http://schemas.microsoft.com/office/drawing/2014/main" id="{3550CC90-5B9A-485D-BB1C-13A85DF9D0E3}"/>
              </a:ext>
            </a:extLst>
          </p:cNvPr>
          <p:cNvSpPr>
            <a:spLocks noGrp="1"/>
          </p:cNvSpPr>
          <p:nvPr>
            <p:ph type="ftr" sz="quarter" idx="4294967295"/>
          </p:nvPr>
        </p:nvSpPr>
        <p:spPr>
          <a:xfrm>
            <a:off x="3200400" y="6051551"/>
            <a:ext cx="30861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4294967295"/>
          </p:nvPr>
        </p:nvSpPr>
        <p:spPr>
          <a:xfrm>
            <a:off x="6629400" y="6051551"/>
            <a:ext cx="2057400" cy="365125"/>
          </a:xfrm>
        </p:spPr>
        <p:txBody>
          <a:bodyPr/>
          <a:lstStyle/>
          <a:p>
            <a:fld id="{E97C47EE-1537-423B-A9B2-96D7BC867AC1}" type="slidenum">
              <a:rPr lang="en-US" smtClean="0"/>
              <a:t>27</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37495" y="990600"/>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381091" y="2512043"/>
            <a:ext cx="2329870" cy="1546299"/>
          </a:xfrm>
          <a:prstGeom prst="wedgeRoundRectCallout">
            <a:avLst>
              <a:gd name="adj1" fmla="val -168167"/>
              <a:gd name="adj2" fmla="val 2221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reached</a:t>
            </a:r>
            <a:r>
              <a:rPr lang="en-US" dirty="0"/>
              <a:t> makes sure we do not visit nodes twice (e.g., in a loop). Fast lookup is important.</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3"/>
          <a:stretch>
            <a:fillRect/>
          </a:stretch>
        </p:blipFill>
        <p:spPr>
          <a:xfrm>
            <a:off x="337495" y="459174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356930" y="4237730"/>
            <a:ext cx="2329870" cy="1401687"/>
          </a:xfrm>
          <a:prstGeom prst="wedgeRoundRectCallout">
            <a:avLst>
              <a:gd name="adj1" fmla="val -77230"/>
              <a:gd name="adj2" fmla="val 707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800600" y="4949449"/>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2362106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lnSpc>
                    <a:spcPct val="90000"/>
                  </a:lnSpc>
                  <a:buNone/>
                </a:pPr>
                <a:r>
                  <a:rPr lang="en-US" sz="2400" dirty="0"/>
                  <a:t>Number of nodes created in a </a:t>
                </a:r>
                <a:r>
                  <a:rPr lang="en-US" sz="2400" i="1" dirty="0"/>
                  <a:t>b</a:t>
                </a:r>
                <a:r>
                  <a:rPr lang="en-US" sz="2400" dirty="0"/>
                  <a:t>-</a:t>
                </a:r>
                <a:r>
                  <a:rPr lang="en-US" sz="2400" dirty="0" err="1"/>
                  <a:t>ary</a:t>
                </a:r>
                <a:r>
                  <a:rPr lang="en-US" sz="2400" dirty="0"/>
                  <a:t> tree of depth </a:t>
                </a:r>
                <a:r>
                  <a:rPr lang="en-US" sz="2400" i="1" dirty="0"/>
                  <a:t>d </a:t>
                </a:r>
                <a:r>
                  <a:rPr lang="en-US" sz="2400" dirty="0"/>
                  <a:t>(depth of optimal solution): </a:t>
                </a:r>
              </a:p>
              <a:p>
                <a:pPr lvl="1">
                  <a:lnSpc>
                    <a:spcPct val="90000"/>
                  </a:lnSpc>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 + </m:t>
                      </m:r>
                      <m:r>
                        <a:rPr lang="en-US" sz="2400" i="1" dirty="0" smtClean="0">
                          <a:latin typeface="Cambria Math" panose="02040503050406030204" pitchFamily="18" charset="0"/>
                        </a:rPr>
                        <m:t>𝑏</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smtClean="0">
                          <a:latin typeface="Cambria Math" panose="02040503050406030204" pitchFamily="18" charset="0"/>
                        </a:rPr>
                        <m:t> = </m:t>
                      </m:r>
                      <m:r>
                        <a:rPr lang="en-US" sz="2400" i="1" dirty="0" smtClean="0">
                          <a:latin typeface="Cambria Math" panose="02040503050406030204" pitchFamily="18" charset="0"/>
                        </a:rPr>
                        <m:t>𝑂</m:t>
                      </m:r>
                      <m:r>
                        <a:rPr lang="en-US" sz="2400" i="1" dirty="0">
                          <a:latin typeface="Cambria Math" panose="02040503050406030204" pitchFamily="18" charset="0"/>
                        </a:rPr>
                        <m:t>(</m:t>
                      </m:r>
                      <m:r>
                        <a:rPr lang="en-US" sz="2400" i="1" dirty="0">
                          <a:latin typeface="Cambria Math" panose="02040503050406030204" pitchFamily="18" charset="0"/>
                        </a:rPr>
                        <m:t>𝑏𝑑</m:t>
                      </m:r>
                      <m:r>
                        <a:rPr lang="en-US" sz="2400" i="1" dirty="0">
                          <a:latin typeface="Cambria Math" panose="02040503050406030204" pitchFamily="18" charset="0"/>
                        </a:rPr>
                        <m:t>)</m:t>
                      </m:r>
                    </m:oMath>
                  </m:oMathPara>
                </a14:m>
                <a:endParaRPr lang="en-US" sz="2400" dirty="0"/>
              </a:p>
              <a:p>
                <a:pPr>
                  <a:lnSpc>
                    <a:spcPct val="90000"/>
                  </a:lnSpc>
                </a:pPr>
                <a:r>
                  <a:rPr lang="en-US" sz="2800" b="1" dirty="0">
                    <a:solidFill>
                      <a:srgbClr val="FF0000"/>
                    </a:solidFill>
                  </a:rPr>
                  <a:t>Space? </a:t>
                </a:r>
              </a:p>
              <a:p>
                <a:pPr lvl="1">
                  <a:lnSpc>
                    <a:spcPct val="90000"/>
                  </a:lnSpc>
                  <a:buNone/>
                </a:pPr>
                <a:r>
                  <a:rPr lang="en-US" sz="2400" dirty="0"/>
                  <a:t>Stored nodes: </a:t>
                </a:r>
                <a:r>
                  <a:rPr lang="en-US" sz="2400" i="1" dirty="0"/>
                  <a:t>O</a:t>
                </a:r>
                <a:r>
                  <a:rPr lang="en-US" sz="2400" dirty="0"/>
                  <a:t>(</a:t>
                </a:r>
                <a:r>
                  <a:rPr lang="en-US" sz="2400" i="1" dirty="0"/>
                  <a:t>b</a:t>
                </a:r>
                <a:r>
                  <a:rPr lang="en-US" sz="2400" i="1" baseline="30000" dirty="0"/>
                  <a:t>d</a:t>
                </a:r>
                <a:r>
                  <a:rPr lang="en-US" sz="2400" dirty="0"/>
                  <a:t>)</a:t>
                </a:r>
              </a:p>
              <a:p>
                <a:pPr>
                  <a:lnSpc>
                    <a:spcPct val="90000"/>
                  </a:lnSpc>
                </a:pPr>
                <a:endParaRPr lang="en-US" sz="2800" dirty="0">
                  <a:solidFill>
                    <a:srgbClr val="FF0000"/>
                  </a:solidFill>
                </a:endParaRPr>
              </a:p>
              <a:p>
                <a:pPr marL="0" indent="0">
                  <a:lnSpc>
                    <a:spcPct val="90000"/>
                  </a:lnSpc>
                  <a:buNone/>
                </a:pPr>
                <a:r>
                  <a:rPr lang="en-US" sz="2800" dirty="0"/>
                  <a:t>Notes:</a:t>
                </a:r>
              </a:p>
              <a:p>
                <a:pPr lvl="1"/>
                <a:r>
                  <a:rPr lang="en-US" sz="2500" dirty="0"/>
                  <a:t>The state space is typically very large: </a:t>
                </a:r>
                <a:r>
                  <a:rPr lang="en-US" sz="2800" i="1" dirty="0"/>
                  <a:t>O(b</a:t>
                </a:r>
                <a:r>
                  <a:rPr lang="en-US" sz="2800" i="1" baseline="30000" dirty="0"/>
                  <a:t>d</a:t>
                </a:r>
                <a:r>
                  <a:rPr lang="en-US" sz="2800" i="1" dirty="0"/>
                  <a:t>) &lt;&lt; O(n)</a:t>
                </a:r>
                <a:endParaRPr lang="en-US" sz="2500" i="1" dirty="0"/>
              </a:p>
              <a:p>
                <a:pPr lvl="1"/>
                <a:r>
                  <a:rPr lang="en-US" sz="2500" dirty="0"/>
                  <a:t>Space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2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2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72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723">
                                            <p:txEl>
                                              <p:pRg st="13" end="1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72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04489" y="1798637"/>
                <a:ext cx="8686800" cy="4525963"/>
              </a:xfrm>
            </p:spPr>
            <p:txBody>
              <a:bodyPr/>
              <a:lstStyle/>
              <a:p>
                <a:r>
                  <a:rPr lang="en-US" dirty="0"/>
                  <a:t>Time and Space: </a:t>
                </a:r>
                <a14:m>
                  <m:oMath xmlns:m="http://schemas.openxmlformats.org/officeDocument/2006/math">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a14:m>
                <a:r>
                  <a:rPr lang="en-US" sz="2000" dirty="0"/>
                  <a:t> - all paths to the depth of the goal are expanded</a:t>
                </a:r>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04489" y="1798637"/>
                <a:ext cx="8686800" cy="4525963"/>
              </a:xfrm>
              <a:blipFill>
                <a:blip r:embed="rId3"/>
                <a:stretch>
                  <a:fillRect l="-702" t="-1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35860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3461266"/>
            <a:ext cx="707245" cy="369332"/>
          </a:xfrm>
          <a:prstGeom prst="rect">
            <a:avLst/>
          </a:prstGeom>
          <a:noFill/>
        </p:spPr>
        <p:txBody>
          <a:bodyPr wrap="none" rtlCol="0">
            <a:spAutoFit/>
          </a:bodyPr>
          <a:lstStyle/>
          <a:p>
            <a:r>
              <a:rPr lang="en-US" dirty="0"/>
              <a:t>m = 4</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23622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22860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895600"/>
            <a:ext cx="1260949" cy="369332"/>
          </a:xfrm>
          <a:prstGeom prst="rect">
            <a:avLst/>
          </a:prstGeom>
          <a:noFill/>
        </p:spPr>
        <p:txBody>
          <a:bodyPr wrap="square" rtlCol="0">
            <a:spAutoFit/>
          </a:bodyPr>
          <a:lstStyle/>
          <a:p>
            <a:r>
              <a:rPr lang="en-US" dirty="0"/>
              <a:t>d = 2</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30233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24384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p:nvPr/>
          </p:nvCxnSpPr>
          <p:spPr>
            <a:xfrm rot="10800000" flipV="1">
              <a:off x="3733801" y="3720726"/>
              <a:ext cx="914403" cy="5464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p:nvPr/>
          </p:nvCxnSpPr>
          <p:spPr>
            <a:xfrm rot="10800000" flipH="1" flipV="1">
              <a:off x="4800597" y="3733800"/>
              <a:ext cx="914403" cy="5464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p:nvPr/>
          </p:nvCxnSpPr>
          <p:spPr>
            <a:xfrm rot="10800000" flipV="1">
              <a:off x="2895601" y="4419600"/>
              <a:ext cx="609607" cy="381001"/>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p:nvPr/>
          </p:nvCxnSpPr>
          <p:spPr>
            <a:xfrm rot="10800000" flipV="1">
              <a:off x="5257801" y="4419600"/>
              <a:ext cx="609607" cy="381001"/>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p:nvPr/>
          </p:nvCxnSpPr>
          <p:spPr>
            <a:xfrm rot="10800000" flipH="1" flipV="1">
              <a:off x="3657593" y="4419600"/>
              <a:ext cx="609607" cy="381001"/>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p:nvPr/>
          </p:nvCxnSpPr>
          <p:spPr>
            <a:xfrm rot="10800000" flipH="1" flipV="1">
              <a:off x="5867401" y="4419600"/>
              <a:ext cx="609607" cy="381001"/>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2469320" y="5240189"/>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35" idx="5"/>
            <a:endCxn id="52" idx="1"/>
          </p:cNvCxnSpPr>
          <p:nvPr/>
        </p:nvCxnSpPr>
        <p:spPr>
          <a:xfrm>
            <a:off x="1791933" y="4779921"/>
            <a:ext cx="742703" cy="52558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2971800" y="5257800"/>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41910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8917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196579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Goal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mc:Choice xmlns:a14="http://schemas.microsoft.com/office/drawing/2010/main" Requires="a14">
          <p:sp>
            <p:nvSpPr>
              <p:cNvPr id="31747" name="Rectangle 3"/>
              <p:cNvSpPr>
                <a:spLocks noGrp="1" noChangeArrowheads="1"/>
              </p:cNvSpPr>
              <p:nvPr>
                <p:ph idx="1"/>
              </p:nvPr>
            </p:nvSpPr>
            <p:spPr>
              <a:xfrm>
                <a:off x="628650" y="1600200"/>
                <a:ext cx="7886700" cy="4953000"/>
              </a:xfrm>
            </p:spPr>
            <p:txBody>
              <a:bodyPr>
                <a:normAutofit fontScale="62500" lnSpcReduction="20000"/>
              </a:bodyPr>
              <a:lstStyle/>
              <a:p>
                <a:pPr>
                  <a:lnSpc>
                    <a:spcPct val="90000"/>
                  </a:lnSpc>
                </a:pPr>
                <a:r>
                  <a:rPr lang="en-US" sz="2400" dirty="0"/>
                  <a:t>A</a:t>
                </a:r>
                <a:r>
                  <a:rPr lang="en-US" sz="2400" b="1" dirty="0"/>
                  <a:t> best-first search strategy</a:t>
                </a:r>
                <a:r>
                  <a:rPr lang="en-US" sz="2400" dirty="0"/>
                  <a:t>: Expand node with the least path cost from the initial state in frontier</a:t>
                </a:r>
              </a:p>
              <a:p>
                <a:pPr>
                  <a:lnSpc>
                    <a:spcPct val="90000"/>
                  </a:lnSpc>
                </a:pPr>
                <a:r>
                  <a:rPr lang="en-US" sz="2400" dirty="0"/>
                  <a:t>Implementation: the frontier is a priority queue ordered by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 </a:t>
                </a:r>
                <a:r>
                  <a:rPr lang="en-US" sz="2400" b="1" dirty="0"/>
                  <a:t>path cost </a:t>
                </a:r>
              </a:p>
              <a:p>
                <a:pPr>
                  <a:lnSpc>
                    <a:spcPct val="90000"/>
                  </a:lnSpc>
                </a:pPr>
                <a:r>
                  <a:rPr lang="en-US" sz="2400" dirty="0"/>
                  <a:t>Breadth-first search is a special case when all step costs all equal, i.e., each action costs the same!</a:t>
                </a:r>
              </a:p>
              <a:p>
                <a:pPr>
                  <a:lnSpc>
                    <a:spcPct val="90000"/>
                  </a:lnSpc>
                </a:pPr>
                <a:endParaRPr lang="en-US" sz="2400" u="sng" dirty="0">
                  <a:solidFill>
                    <a:srgbClr val="CC0099"/>
                  </a:solidFill>
                </a:endParaRPr>
              </a:p>
              <a:p>
                <a:pPr>
                  <a:lnSpc>
                    <a:spcPct val="90000"/>
                  </a:lnSpc>
                </a:pPr>
                <a:r>
                  <a:rPr lang="en-US" sz="2400" b="1" dirty="0">
                    <a:solidFill>
                      <a:srgbClr val="FF0000"/>
                    </a:solidFill>
                  </a:rPr>
                  <a:t>Complete? </a:t>
                </a:r>
              </a:p>
              <a:p>
                <a:pPr lvl="1">
                  <a:lnSpc>
                    <a:spcPct val="90000"/>
                  </a:lnSpc>
                  <a:buNone/>
                </a:pPr>
                <a:r>
                  <a:rPr lang="en-US" sz="2000" dirty="0"/>
                  <a:t>Yes, if all step cost </a:t>
                </a:r>
                <a:r>
                  <a:rPr lang="en-US" sz="2000" dirty="0">
                    <a:cs typeface="Arial" pitchFamily="34" charset="0"/>
                  </a:rPr>
                  <a:t>is greater than some small positive constant </a:t>
                </a:r>
                <a:r>
                  <a:rPr lang="el-GR" sz="2000" i="1" dirty="0">
                    <a:cs typeface="Arial" pitchFamily="34" charset="0"/>
                  </a:rPr>
                  <a:t>ε</a:t>
                </a:r>
                <a:r>
                  <a:rPr lang="en-US" sz="2000" i="1" dirty="0">
                    <a:cs typeface="Arial" pitchFamily="34" charset="0"/>
                  </a:rPr>
                  <a:t> &gt; 0</a:t>
                </a:r>
                <a:endParaRPr lang="en-US" sz="2000" dirty="0"/>
              </a:p>
              <a:p>
                <a:pPr>
                  <a:lnSpc>
                    <a:spcPct val="90000"/>
                  </a:lnSpc>
                </a:pPr>
                <a:endParaRPr lang="en-US" sz="2400" b="1" dirty="0">
                  <a:solidFill>
                    <a:srgbClr val="FF0000"/>
                  </a:solidFill>
                </a:endParaRPr>
              </a:p>
              <a:p>
                <a:pPr>
                  <a:lnSpc>
                    <a:spcPct val="90000"/>
                  </a:lnSpc>
                </a:pPr>
                <a:r>
                  <a:rPr lang="en-US" sz="2400" b="1" dirty="0">
                    <a:solidFill>
                      <a:srgbClr val="FF0000"/>
                    </a:solidFill>
                  </a:rPr>
                  <a:t>Optimal?</a:t>
                </a:r>
              </a:p>
              <a:p>
                <a:pPr lvl="1">
                  <a:lnSpc>
                    <a:spcPct val="90000"/>
                  </a:lnSpc>
                  <a:buNone/>
                </a:pPr>
                <a:r>
                  <a:rPr lang="en-US" sz="2000" dirty="0"/>
                  <a:t>Yes – nodes expanded in increasing order of path cost</a:t>
                </a:r>
              </a:p>
              <a:p>
                <a:pPr>
                  <a:lnSpc>
                    <a:spcPct val="90000"/>
                  </a:lnSpc>
                </a:pPr>
                <a:endParaRPr lang="en-US" sz="2400" b="1" dirty="0">
                  <a:solidFill>
                    <a:srgbClr val="FF0000"/>
                  </a:solidFill>
                </a:endParaRPr>
              </a:p>
              <a:p>
                <a:pPr>
                  <a:lnSpc>
                    <a:spcPct val="90000"/>
                  </a:lnSpc>
                </a:pPr>
                <a:r>
                  <a:rPr lang="en-US" sz="2400" b="1" dirty="0">
                    <a:solidFill>
                      <a:srgbClr val="FF0000"/>
                    </a:solidFill>
                  </a:rPr>
                  <a:t>Time? </a:t>
                </a:r>
                <a:endParaRPr lang="en-US" sz="2000" dirty="0">
                  <a:solidFill>
                    <a:srgbClr val="FF0000"/>
                  </a:solidFill>
                </a:endParaRPr>
              </a:p>
              <a:p>
                <a:pPr lvl="1">
                  <a:lnSpc>
                    <a:spcPct val="90000"/>
                  </a:lnSpc>
                  <a:buNone/>
                </a:pPr>
                <a:r>
                  <a:rPr lang="en-US" sz="2000" dirty="0"/>
                  <a:t>Number of nodes with path cost</a:t>
                </a:r>
                <a:r>
                  <a:rPr lang="en-US" sz="2000" i="1" dirty="0"/>
                  <a:t> </a:t>
                </a:r>
                <a:r>
                  <a:rPr lang="en-US" sz="2000" dirty="0">
                    <a:cs typeface="Arial" pitchFamily="34" charset="0"/>
                  </a:rPr>
                  <a:t>≤</a:t>
                </a:r>
                <a:r>
                  <a:rPr lang="en-US" sz="2000" dirty="0"/>
                  <a:t> cost of optimal solution (</a:t>
                </a:r>
                <a:r>
                  <a:rPr lang="en-US" sz="2000" i="1" dirty="0"/>
                  <a:t>C</a:t>
                </a:r>
                <a:r>
                  <a:rPr lang="en-US" sz="2000" dirty="0"/>
                  <a:t>*) is </a:t>
                </a: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r>
                  <a:rPr lang="en-US" sz="2000" dirty="0"/>
                  <a:t>This can be greater than </a:t>
                </a:r>
                <a:r>
                  <a:rPr lang="en-US" sz="2000" i="1" dirty="0"/>
                  <a:t>O</a:t>
                </a:r>
                <a:r>
                  <a:rPr lang="en-US" sz="2000" dirty="0"/>
                  <a:t>(</a:t>
                </a:r>
                <a:r>
                  <a:rPr lang="en-US" sz="2000" i="1" dirty="0"/>
                  <a:t>b</a:t>
                </a:r>
                <a:r>
                  <a:rPr lang="en-US" sz="2000" i="1" baseline="30000" dirty="0"/>
                  <a:t>d</a:t>
                </a:r>
                <a:r>
                  <a:rPr lang="en-US" sz="2000" dirty="0"/>
                  <a:t>): the search can explore long paths consisting of small steps before exploring shorter paths consisting of larger steps </a:t>
                </a:r>
              </a:p>
              <a:p>
                <a:pPr>
                  <a:lnSpc>
                    <a:spcPct val="90000"/>
                  </a:lnSpc>
                </a:pPr>
                <a:endParaRPr lang="en-US" sz="2400" b="1" dirty="0">
                  <a:solidFill>
                    <a:srgbClr val="FF0000"/>
                  </a:solidFill>
                </a:endParaRPr>
              </a:p>
              <a:p>
                <a:pPr>
                  <a:lnSpc>
                    <a:spcPct val="90000"/>
                  </a:lnSpc>
                </a:pPr>
                <a:r>
                  <a:rPr lang="en-US" sz="2400" b="1" dirty="0">
                    <a:solidFill>
                      <a:srgbClr val="FF0000"/>
                    </a:solidFill>
                  </a:rPr>
                  <a:t>Space? </a:t>
                </a:r>
              </a:p>
              <a:p>
                <a:pPr lvl="1">
                  <a:lnSpc>
                    <a:spcPct val="90000"/>
                  </a:lnSpc>
                  <a:buNone/>
                </a:pP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endParaRPr lang="en-US" sz="2000" dirty="0"/>
              </a:p>
              <a:p>
                <a:pPr>
                  <a:buNone/>
                </a:pPr>
                <a:r>
                  <a:rPr lang="en-US" sz="2300" dirty="0"/>
                  <a:t>See </a:t>
                </a:r>
                <a:r>
                  <a:rPr lang="en-US" sz="2300" dirty="0">
                    <a:hlinkClick r:id="rId3"/>
                  </a:rPr>
                  <a:t>Dijkstra's algorithm on Wikipedia</a:t>
                </a:r>
                <a:r>
                  <a:rPr lang="en-US" sz="2300" dirty="0"/>
                  <a:t> </a:t>
                </a:r>
              </a:p>
            </p:txBody>
          </p:sp>
        </mc:Choice>
        <mc:Fallback>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953000"/>
              </a:xfrm>
              <a:blipFill>
                <a:blip r:embed="rId4"/>
                <a:stretch>
                  <a:fillRect l="-232" t="-1478" r="-232"/>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10043" y="53340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7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74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74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74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747">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747">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747">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74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a:xfrm>
            <a:off x="628650" y="-76200"/>
            <a:ext cx="7886700" cy="1325563"/>
          </a:xfrm>
        </p:spPr>
        <p:txBody>
          <a:bodyPr/>
          <a:lstStyle/>
          <a:p>
            <a:r>
              <a:rPr lang="en-US" dirty="0"/>
              <a:t>Implementation: Best-First Search Strategy</a:t>
            </a:r>
          </a:p>
        </p:txBody>
      </p:sp>
      <p:sp>
        <p:nvSpPr>
          <p:cNvPr id="3" name="Content Placeholder 2">
            <a:extLst>
              <a:ext uri="{FF2B5EF4-FFF2-40B4-BE49-F238E27FC236}">
                <a16:creationId xmlns:a16="http://schemas.microsoft.com/office/drawing/2014/main" id="{C292460A-6120-4E3C-9F6D-5E69B2233F88}"/>
              </a:ext>
            </a:extLst>
          </p:cNvPr>
          <p:cNvSpPr>
            <a:spLocks noGrp="1"/>
          </p:cNvSpPr>
          <p:nvPr>
            <p:ph idx="1"/>
          </p:nvPr>
        </p:nvSpPr>
        <p:spPr>
          <a:xfrm>
            <a:off x="800100" y="1520825"/>
            <a:ext cx="7886700" cy="4351338"/>
          </a:xfrm>
        </p:spPr>
        <p:txBody>
          <a:bodyPr/>
          <a:lstStyle/>
          <a:p>
            <a:endParaRPr lang="en-US" dirty="0"/>
          </a:p>
        </p:txBody>
      </p:sp>
      <p:sp>
        <p:nvSpPr>
          <p:cNvPr id="5" name="Footer Placeholder 4">
            <a:extLst>
              <a:ext uri="{FF2B5EF4-FFF2-40B4-BE49-F238E27FC236}">
                <a16:creationId xmlns:a16="http://schemas.microsoft.com/office/drawing/2014/main" id="{3550CC90-5B9A-485D-BB1C-13A85DF9D0E3}"/>
              </a:ext>
            </a:extLst>
          </p:cNvPr>
          <p:cNvSpPr>
            <a:spLocks noGrp="1"/>
          </p:cNvSpPr>
          <p:nvPr>
            <p:ph type="ftr" sz="quarter" idx="4294967295"/>
          </p:nvPr>
        </p:nvSpPr>
        <p:spPr>
          <a:xfrm>
            <a:off x="3200400" y="6051551"/>
            <a:ext cx="30861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4294967295"/>
          </p:nvPr>
        </p:nvSpPr>
        <p:spPr>
          <a:xfrm>
            <a:off x="6629400" y="6051551"/>
            <a:ext cx="2057400" cy="365125"/>
          </a:xfrm>
        </p:spPr>
        <p:txBody>
          <a:bodyPr/>
          <a:lstStyle/>
          <a:p>
            <a:fld id="{E97C47EE-1537-423B-A9B2-96D7BC867AC1}" type="slidenum">
              <a:rPr lang="en-US" smtClean="0"/>
              <a:t>31</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a:blip r:embed="rId2"/>
          <a:stretch>
            <a:fillRect/>
          </a:stretch>
        </p:blipFill>
        <p:spPr>
          <a:xfrm>
            <a:off x="800101" y="917454"/>
            <a:ext cx="6896100" cy="4731134"/>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099" y="5663456"/>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35814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14478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30480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9906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48148" y="5937250"/>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1977102"/>
            <a:ext cx="2705100" cy="940857"/>
          </a:xfrm>
          <a:prstGeom prst="wedgeRoundRectCallout">
            <a:avLst>
              <a:gd name="adj1" fmla="val -126005"/>
              <a:gd name="adj2" fmla="val -8423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Tree>
    <p:extLst>
      <p:ext uri="{BB962C8B-B14F-4D97-AF65-F5344CB8AC3E}">
        <p14:creationId xmlns:p14="http://schemas.microsoft.com/office/powerpoint/2010/main" val="7267379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10000"/>
          </a:bodyPr>
          <a:lstStyle/>
          <a:p>
            <a:r>
              <a:rPr lang="en-US" sz="2000" b="1" dirty="0"/>
              <a:t>Expansion rule</a:t>
            </a:r>
            <a:r>
              <a:rPr lang="en-US" sz="2000" dirty="0"/>
              <a:t>: Expand deepest unexpanded node in the frontier (last added).</a:t>
            </a:r>
          </a:p>
          <a:p>
            <a:r>
              <a:rPr lang="en-US" sz="2000" b="1" dirty="0"/>
              <a:t>Frontier</a:t>
            </a:r>
            <a:r>
              <a:rPr lang="en-US" sz="2000" dirty="0"/>
              <a:t>: stack (LIFO)</a:t>
            </a:r>
          </a:p>
          <a:p>
            <a:r>
              <a:rPr lang="en-US" sz="2000" b="1" dirty="0"/>
              <a:t>Reached</a:t>
            </a:r>
            <a:r>
              <a:rPr lang="en-US" sz="2000" dirty="0"/>
              <a:t>: No reached data structure! Cycle checking can only check the current path and the frontier. This may lead to infinite loops!</a:t>
            </a:r>
          </a:p>
          <a:p>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r>
              <a:rPr lang="en-US" i="1" dirty="0"/>
              <a:t>O(bm), </a:t>
            </a:r>
            <a:r>
              <a:rPr lang="en-US" dirty="0"/>
              <a:t>the reached data structure needs to be removed! Options: </a:t>
            </a:r>
          </a:p>
          <a:p>
            <a:pPr lvl="1"/>
            <a:r>
              <a:rPr lang="en-US" dirty="0"/>
              <a:t>Recursive implementation (cycle checking is a problem).</a:t>
            </a:r>
          </a:p>
          <a:p>
            <a:pPr lvl="1"/>
            <a:r>
              <a:rPr lang="en-US" dirty="0"/>
              <a:t>We can use a search tree where the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2"/>
          <a:stretch>
            <a:fillRect/>
          </a:stretch>
        </p:blipFill>
        <p:spPr>
          <a:xfrm>
            <a:off x="678831" y="3441223"/>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6019800" y="5045074"/>
            <a:ext cx="2952749" cy="1447800"/>
          </a:xfrm>
          <a:prstGeom prst="wedgeRoundRectCallout">
            <a:avLst>
              <a:gd name="adj1" fmla="val -121896"/>
              <a:gd name="adj2" fmla="val -1124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we only keep the current branch in memory, then we can only check against the path from the root to the current node to prevent cycles. </a:t>
            </a:r>
          </a:p>
        </p:txBody>
      </p:sp>
      <p:grpSp>
        <p:nvGrpSpPr>
          <p:cNvPr id="14" name="Group 13">
            <a:extLst>
              <a:ext uri="{FF2B5EF4-FFF2-40B4-BE49-F238E27FC236}">
                <a16:creationId xmlns:a16="http://schemas.microsoft.com/office/drawing/2014/main" id="{8478D136-ED8C-4E36-9DB4-8C067DE1B0E3}"/>
              </a:ext>
            </a:extLst>
          </p:cNvPr>
          <p:cNvGrpSpPr/>
          <p:nvPr/>
        </p:nvGrpSpPr>
        <p:grpSpPr>
          <a:xfrm>
            <a:off x="1219200" y="4978298"/>
            <a:ext cx="2289484" cy="431902"/>
            <a:chOff x="1219200" y="5045074"/>
            <a:chExt cx="2289484" cy="431902"/>
          </a:xfrm>
        </p:grpSpPr>
        <p:cxnSp>
          <p:nvCxnSpPr>
            <p:cNvPr id="6" name="Straight Connector 5">
              <a:extLst>
                <a:ext uri="{FF2B5EF4-FFF2-40B4-BE49-F238E27FC236}">
                  <a16:creationId xmlns:a16="http://schemas.microsoft.com/office/drawing/2014/main" id="{D3778DBE-5345-4BED-9B6B-1C8A05528F24}"/>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B5E2A20-FA7A-43AE-B260-543702EE4EF9}"/>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A37BBD3B-751B-439A-A8AB-943C27B2BC4B}"/>
              </a:ext>
            </a:extLst>
          </p:cNvPr>
          <p:cNvGrpSpPr/>
          <p:nvPr/>
        </p:nvGrpSpPr>
        <p:grpSpPr>
          <a:xfrm>
            <a:off x="1672916" y="3581400"/>
            <a:ext cx="2289484" cy="203302"/>
            <a:chOff x="1219200" y="5045074"/>
            <a:chExt cx="2289484" cy="431902"/>
          </a:xfrm>
        </p:grpSpPr>
        <p:cxnSp>
          <p:nvCxnSpPr>
            <p:cNvPr id="16" name="Straight Connector 15">
              <a:extLst>
                <a:ext uri="{FF2B5EF4-FFF2-40B4-BE49-F238E27FC236}">
                  <a16:creationId xmlns:a16="http://schemas.microsoft.com/office/drawing/2014/main" id="{D6326975-5238-4688-AED2-524F4932B2B9}"/>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995ED68-C96F-42B2-AEF5-C2556E8DEF8C}"/>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E9F8379C-B43D-4FEC-BD4F-6E10578AAB68}"/>
              </a:ext>
            </a:extLst>
          </p:cNvPr>
          <p:cNvSpPr txBox="1"/>
          <p:nvPr/>
        </p:nvSpPr>
        <p:spPr>
          <a:xfrm>
            <a:off x="2438400" y="3276600"/>
            <a:ext cx="1600200" cy="369332"/>
          </a:xfrm>
          <a:prstGeom prst="rect">
            <a:avLst/>
          </a:prstGeom>
          <a:noFill/>
        </p:spPr>
        <p:txBody>
          <a:bodyPr wrap="square" rtlCol="0">
            <a:spAutoFit/>
          </a:bodyPr>
          <a:lstStyle/>
          <a:p>
            <a:r>
              <a:rPr lang="en-US" b="1" dirty="0">
                <a:solidFill>
                  <a:srgbClr val="FF0000"/>
                </a:solidFill>
              </a:rPr>
              <a:t>DFS-SEARCH</a:t>
            </a:r>
          </a:p>
        </p:txBody>
      </p:sp>
    </p:spTree>
    <p:extLst>
      <p:ext uri="{BB962C8B-B14F-4D97-AF65-F5344CB8AC3E}">
        <p14:creationId xmlns:p14="http://schemas.microsoft.com/office/powerpoint/2010/main" val="15194027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Some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Could be the time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oMath>
                </a14:m>
                <a:r>
                  <a:rPr lang="en-US" sz="2400" dirty="0"/>
                  <a:t>, but if there are many shallow solutions, it can be much faster than BFS.</a:t>
                </a:r>
              </a:p>
              <a:p>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a:t>
                </a:r>
                <a:r>
                  <a:rPr lang="en-US" sz="2400" dirty="0"/>
                  <a:t> </a:t>
                </a:r>
                <a:r>
                  <a:rPr lang="en-US" sz="2400" b="1" dirty="0">
                    <a:solidFill>
                      <a:srgbClr val="FF0000"/>
                    </a:solidFill>
                  </a:rPr>
                  <a:t>linear space! (if the reached data structure is not stored)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5943600" y="32004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2" name="Speech Bubble: Rectangle 1">
            <a:extLst>
              <a:ext uri="{FF2B5EF4-FFF2-40B4-BE49-F238E27FC236}">
                <a16:creationId xmlns:a16="http://schemas.microsoft.com/office/drawing/2014/main" id="{2D0CF4A7-F421-4436-9B05-762669806747}"/>
              </a:ext>
            </a:extLst>
          </p:cNvPr>
          <p:cNvSpPr/>
          <p:nvPr/>
        </p:nvSpPr>
        <p:spPr>
          <a:xfrm>
            <a:off x="1752600" y="6176963"/>
            <a:ext cx="2819400" cy="528637"/>
          </a:xfrm>
          <a:prstGeom prst="wedgeRectCallout">
            <a:avLst>
              <a:gd name="adj1" fmla="val -53150"/>
              <a:gd name="adj2" fmla="val -703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DFS into the workhorse of AI.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0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0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05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05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05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05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05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05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28650" y="1600200"/>
                <a:ext cx="7886700" cy="4351338"/>
              </a:xfrm>
            </p:spPr>
            <p:txBody>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1005" t="-1964"/>
                </a:stretch>
              </a:blipFill>
            </p:spPr>
            <p:txBody>
              <a:bodyPr/>
              <a:lstStyle/>
              <a:p>
                <a:r>
                  <a:rPr lang="en-US">
                    <a:noFill/>
                  </a:rPr>
                  <a:t> </a:t>
                </a:r>
              </a:p>
            </p:txBody>
          </p:sp>
        </mc:Fallback>
      </mc:AlternateContent>
      <p:grpSp>
        <p:nvGrpSpPr>
          <p:cNvPr id="2" name="Group 32"/>
          <p:cNvGrpSpPr/>
          <p:nvPr/>
        </p:nvGrpSpPr>
        <p:grpSpPr>
          <a:xfrm flipH="1">
            <a:off x="1411245" y="2670175"/>
            <a:ext cx="6132555" cy="2406837"/>
            <a:chOff x="2590800" y="3460563"/>
            <a:chExt cx="4191000" cy="1644837"/>
          </a:xfrm>
        </p:grpSpPr>
        <p:cxnSp>
          <p:nvCxnSpPr>
            <p:cNvPr id="24" name="Straight Arrow Connector 23"/>
            <p:cNvCxnSpPr/>
            <p:nvPr/>
          </p:nvCxnSpPr>
          <p:spPr>
            <a:xfrm rot="10800000" flipV="1">
              <a:off x="3733801" y="3720726"/>
              <a:ext cx="914403" cy="54647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a:t>
              </a:r>
            </a:p>
          </p:txBody>
        </p:sp>
        <p:sp>
          <p:nvSpPr>
            <p:cNvPr id="26" name="Oval 25"/>
            <p:cNvSpPr/>
            <p:nvPr/>
          </p:nvSpPr>
          <p:spPr>
            <a:xfrm>
              <a:off x="25908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G</a:t>
              </a:r>
            </a:p>
          </p:txBody>
        </p:sp>
        <p:cxnSp>
          <p:nvCxnSpPr>
            <p:cNvPr id="27" name="Straight Arrow Connector 26"/>
            <p:cNvCxnSpPr/>
            <p:nvPr/>
          </p:nvCxnSpPr>
          <p:spPr>
            <a:xfrm rot="10800000" flipH="1" flipV="1">
              <a:off x="4800597" y="3733800"/>
              <a:ext cx="914403" cy="54647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0800000" flipV="1">
              <a:off x="2895601" y="4419600"/>
              <a:ext cx="609607" cy="381001"/>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cxnSp>
          <p:nvCxnSpPr>
            <p:cNvPr id="30" name="Straight Arrow Connector 29"/>
            <p:cNvCxnSpPr/>
            <p:nvPr/>
          </p:nvCxnSpPr>
          <p:spPr>
            <a:xfrm rot="10800000" flipV="1">
              <a:off x="5257801" y="4419600"/>
              <a:ext cx="609607" cy="381001"/>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rot="10800000" flipH="1" flipV="1">
              <a:off x="3657593" y="4419600"/>
              <a:ext cx="609607" cy="381001"/>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p:nvPr/>
          </p:nvCxnSpPr>
          <p:spPr>
            <a:xfrm rot="10800000" flipH="1" flipV="1">
              <a:off x="5867401" y="4419600"/>
              <a:ext cx="609607" cy="381001"/>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sp>
          <p:nvSpPr>
            <p:cNvPr id="35" name="Oval 34"/>
            <p:cNvSpPr/>
            <p:nvPr/>
          </p:nvSpPr>
          <p:spPr>
            <a:xfrm>
              <a:off x="4267200" y="48006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F</a:t>
              </a:r>
            </a:p>
          </p:txBody>
        </p:sp>
        <p:sp>
          <p:nvSpPr>
            <p:cNvPr id="36" name="Oval 35"/>
            <p:cNvSpPr/>
            <p:nvPr/>
          </p:nvSpPr>
          <p:spPr>
            <a:xfrm>
              <a:off x="6477000" y="4800600"/>
              <a:ext cx="304800" cy="304800"/>
            </a:xfrm>
            <a:prstGeom prst="ellipse">
              <a:avLst/>
            </a:prstGeom>
            <a:solidFill>
              <a:schemeClr val="bg1"/>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grpSp>
      <p:sp>
        <p:nvSpPr>
          <p:cNvPr id="37" name="Right Arrow 36"/>
          <p:cNvSpPr/>
          <p:nvPr/>
        </p:nvSpPr>
        <p:spPr>
          <a:xfrm>
            <a:off x="5485630" y="5558830"/>
            <a:ext cx="381000"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8011851" y="4193658"/>
            <a:ext cx="707245" cy="369332"/>
          </a:xfrm>
          <a:prstGeom prst="rect">
            <a:avLst/>
          </a:prstGeom>
          <a:noFill/>
        </p:spPr>
        <p:txBody>
          <a:bodyPr wrap="none" rtlCol="0">
            <a:spAutoFit/>
          </a:bodyPr>
          <a:lstStyle/>
          <a:p>
            <a:r>
              <a:rPr lang="en-US" dirty="0"/>
              <a:t>m = 4</a:t>
            </a:r>
          </a:p>
        </p:txBody>
      </p:sp>
      <p:sp>
        <p:nvSpPr>
          <p:cNvPr id="4" name="Left Brace 3">
            <a:extLst>
              <a:ext uri="{FF2B5EF4-FFF2-40B4-BE49-F238E27FC236}">
                <a16:creationId xmlns:a16="http://schemas.microsoft.com/office/drawing/2014/main" id="{B7BE99B8-0DE5-4D99-93B6-BE8A89B54C2B}"/>
              </a:ext>
            </a:extLst>
          </p:cNvPr>
          <p:cNvSpPr/>
          <p:nvPr/>
        </p:nvSpPr>
        <p:spPr>
          <a:xfrm flipH="1">
            <a:off x="7665595" y="2670175"/>
            <a:ext cx="197397"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flipH="1">
            <a:off x="1981200" y="2603144"/>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1267498" y="3180273"/>
            <a:ext cx="1260949" cy="369332"/>
          </a:xfrm>
          <a:prstGeom prst="rect">
            <a:avLst/>
          </a:prstGeom>
          <a:noFill/>
        </p:spPr>
        <p:txBody>
          <a:bodyPr wrap="square" rtlCol="0">
            <a:spAutoFit/>
          </a:bodyPr>
          <a:lstStyle/>
          <a:p>
            <a:r>
              <a:rPr lang="en-US" dirty="0"/>
              <a:t>d = 2</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6494775" y="5625926"/>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260359" y="3331332"/>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5943729" y="5634517"/>
            <a:ext cx="446004" cy="446004"/>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p:cNvCxnSpPr>
          <p:nvPr/>
        </p:nvCxnSpPr>
        <p:spPr>
          <a:xfrm flipH="1">
            <a:off x="6205775" y="5011696"/>
            <a:ext cx="957338" cy="622821"/>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1597565" y="5614452"/>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3055768" y="3892176"/>
            <a:ext cx="762000" cy="369332"/>
          </a:xfrm>
          <a:prstGeom prst="rect">
            <a:avLst/>
          </a:prstGeom>
          <a:noFill/>
        </p:spPr>
        <p:txBody>
          <a:bodyPr wrap="square" rtlCol="0">
            <a:spAutoFit/>
          </a:bodyPr>
          <a:lstStyle/>
          <a:p>
            <a:r>
              <a:rPr lang="en-US" dirty="0"/>
              <a:t>Goal</a:t>
            </a:r>
          </a:p>
        </p:txBody>
      </p:sp>
      <p:sp>
        <p:nvSpPr>
          <p:cNvPr id="39" name="TextBox 38">
            <a:extLst>
              <a:ext uri="{FF2B5EF4-FFF2-40B4-BE49-F238E27FC236}">
                <a16:creationId xmlns:a16="http://schemas.microsoft.com/office/drawing/2014/main" id="{195FBFAB-0345-4DEC-849B-091B20789B25}"/>
              </a:ext>
            </a:extLst>
          </p:cNvPr>
          <p:cNvSpPr txBox="1"/>
          <p:nvPr/>
        </p:nvSpPr>
        <p:spPr>
          <a:xfrm>
            <a:off x="733182" y="6290846"/>
            <a:ext cx="7953618" cy="338554"/>
          </a:xfrm>
          <a:prstGeom prst="rect">
            <a:avLst/>
          </a:prstGeom>
          <a:noFill/>
        </p:spPr>
        <p:txBody>
          <a:bodyPr wrap="square" rtlCol="0">
            <a:spAutoFit/>
          </a:bodyPr>
          <a:lstStyle/>
          <a:p>
            <a:r>
              <a:rPr lang="en-US" sz="1600" b="1" dirty="0"/>
              <a:t>Note</a:t>
            </a:r>
            <a:r>
              <a:rPr lang="en-US" sz="1600" dirty="0"/>
              <a:t>: The order in which we add new nodes to the frontier can change what goal we find!</a:t>
            </a:r>
            <a:endParaRPr lang="en-US" sz="1600" dirty="0">
              <a:sym typeface="Wingdings" panose="05000000000000000000" pitchFamily="2" charset="2"/>
            </a:endParaRP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872728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lnSpcReduction="10000"/>
          </a:bodyPr>
          <a:lstStyle/>
          <a:p>
            <a:pPr marL="0" indent="0">
              <a:buNone/>
            </a:pPr>
            <a:r>
              <a:rPr lang="en-US" dirty="0"/>
              <a:t>Can we</a:t>
            </a:r>
          </a:p>
          <a:p>
            <a:pPr marL="457200" indent="-457200">
              <a:buFont typeface="+mj-lt"/>
              <a:buAutoNum type="alphaLcParenR"/>
            </a:pPr>
            <a:r>
              <a:rPr lang="en-US" b="1" dirty="0"/>
              <a:t>get DFS’s good memory footprint, </a:t>
            </a:r>
          </a:p>
          <a:p>
            <a:pPr marL="457200" indent="-457200">
              <a:buFont typeface="+mj-lt"/>
              <a:buAutoNum type="alphaLcParenR"/>
            </a:pPr>
            <a:r>
              <a:rPr lang="en-US" b="1" dirty="0"/>
              <a:t>avoid infinite cycles, and</a:t>
            </a:r>
          </a:p>
          <a:p>
            <a:pPr marL="457200"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there is no path to the goal of length 1, do a DFS searching for a path of length 2</a:t>
            </a:r>
          </a:p>
          <a:p>
            <a:pPr marL="971550" lvl="1" indent="-514350">
              <a:buFont typeface="+mj-lt"/>
              <a:buAutoNum type="arabicPeriod"/>
            </a:pPr>
            <a:r>
              <a:rPr lang="en-US" dirty="0"/>
              <a:t>If there is no path of length 2, do a DFS searching for a path of length 3</a:t>
            </a:r>
          </a:p>
          <a:p>
            <a:pPr marL="971550" lvl="1" indent="-514350">
              <a:buFont typeface="+mj-lt"/>
              <a:buAutoNum type="arabicPeriod"/>
            </a:pP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3188713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mc:Choice xmlns:a14="http://schemas.microsoft.com/office/drawing/2010/main"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d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smtClean="0">
                        <a:latin typeface="Cambria Math" panose="02040503050406030204" pitchFamily="18" charset="0"/>
                      </a:rPr>
                      <m:t> </m:t>
                    </m:r>
                    <m:r>
                      <a:rPr lang="en-US" sz="2300" i="1" dirty="0">
                        <a:latin typeface="Cambria Math" panose="02040503050406030204" pitchFamily="18" charset="0"/>
                      </a:rPr>
                      <m:t>𝑏</m:t>
                    </m:r>
                    <m:r>
                      <a:rPr lang="en-US" sz="2300" i="1" baseline="30000" dirty="0">
                        <a:latin typeface="Cambria Math" panose="02040503050406030204" pitchFamily="18" charset="0"/>
                      </a:rPr>
                      <m:t>1</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r>
                      <a:rPr lang="en-US" sz="2300" i="1" dirty="0">
                        <a:latin typeface="Cambria Math" panose="02040503050406030204" pitchFamily="18" charset="0"/>
                      </a:rPr>
                      <m:t>𝑏𝑑</m:t>
                    </m:r>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r>
                      <a:rPr lang="en-US" sz="2300" i="1" dirty="0">
                        <a:latin typeface="Cambria Math" panose="02040503050406030204" pitchFamily="18" charset="0"/>
                      </a:rPr>
                      <m:t>𝑏𝑑</m:t>
                    </m:r>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m&lt;=d. </a:t>
                </a:r>
                <a:r>
                  <a:rPr lang="en-US" sz="2400" dirty="0">
                    <a:sym typeface="Wingdings" panose="05000000000000000000" pitchFamily="2" charset="2"/>
                  </a:rPr>
                  <a:t>Cycles need to be handled by the depth-limited DFS implementation.</a:t>
                </a:r>
              </a:p>
              <a:p>
                <a:pPr lvl="1">
                  <a:buNone/>
                </a:pPr>
                <a:endParaRPr lang="en-US" sz="2400" dirty="0">
                  <a:sym typeface="Wingdings" panose="05000000000000000000" pitchFamily="2" charset="2"/>
                </a:endParaRPr>
              </a:p>
              <a:p>
                <a:pPr>
                  <a:buNone/>
                </a:pPr>
                <a:endParaRPr lang="en-US" sz="2800" b="1" dirty="0"/>
              </a:p>
              <a:p>
                <a:pPr>
                  <a:buNone/>
                </a:pPr>
                <a:r>
                  <a:rPr lang="en-US" sz="2800" b="1" dirty="0"/>
                  <a:t>Note: </a:t>
                </a:r>
                <a:r>
                  <a:rPr lang="en-US" sz="2800" dirty="0"/>
                  <a:t>IDS produces the same result as BFS but trades better space complexity for worse run time.</a:t>
                </a:r>
              </a:p>
              <a:p>
                <a:pPr>
                  <a:buNone/>
                </a:pPr>
                <a:endParaRPr lang="en-US" sz="2700" dirty="0"/>
              </a:p>
            </p:txBody>
          </p:sp>
        </mc:Choice>
        <mc:Fallback>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2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25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25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25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25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251">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251">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251">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251">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83954"/>
          </a:xfrm>
        </p:spPr>
        <p:txBody>
          <a:bodyPr>
            <a:noAutofit/>
          </a:bodyPr>
          <a:lstStyle/>
          <a:p>
            <a:pPr>
              <a:lnSpc>
                <a:spcPct val="120000"/>
              </a:lnSpc>
            </a:pPr>
            <a:r>
              <a:rPr lang="en-US" sz="1800" dirty="0"/>
              <a:t>We will consider the problem of designing </a:t>
            </a:r>
            <a:r>
              <a:rPr lang="en-US" sz="1800" b="1" dirty="0">
                <a:solidFill>
                  <a:srgbClr val="FF0000"/>
                </a:solidFill>
              </a:rPr>
              <a:t>goal-based agents</a:t>
            </a:r>
            <a:r>
              <a:rPr lang="en-US" sz="1800" dirty="0"/>
              <a:t> in </a:t>
            </a:r>
            <a:r>
              <a:rPr lang="en-US" sz="1800" b="1" dirty="0">
                <a:solidFill>
                  <a:srgbClr val="FF0000"/>
                </a:solidFill>
              </a:rPr>
              <a:t>, known</a:t>
            </a:r>
            <a:r>
              <a:rPr lang="en-US" sz="1800" dirty="0">
                <a:solidFill>
                  <a:srgbClr val="FF0000"/>
                </a:solidFill>
              </a:rPr>
              <a:t>, </a:t>
            </a:r>
            <a:r>
              <a:rPr lang="en-US" sz="1800" b="1" dirty="0">
                <a:solidFill>
                  <a:srgbClr val="FF0000"/>
                </a:solidFill>
              </a:rPr>
              <a:t>fully observable</a:t>
            </a:r>
            <a:r>
              <a:rPr lang="en-US" sz="1800" dirty="0">
                <a:solidFill>
                  <a:srgbClr val="FF0000"/>
                </a:solidFill>
              </a:rPr>
              <a:t>, </a:t>
            </a:r>
            <a:r>
              <a:rPr lang="en-US" sz="1800" b="1" dirty="0">
                <a:solidFill>
                  <a:srgbClr val="FF0000"/>
                </a:solidFill>
              </a:rPr>
              <a:t>deterministic </a:t>
            </a:r>
            <a:r>
              <a:rPr lang="en-US" sz="1800" dirty="0"/>
              <a:t>environments.</a:t>
            </a:r>
          </a:p>
          <a:p>
            <a:pPr>
              <a:lnSpc>
                <a:spcPct val="120000"/>
              </a:lnSpc>
            </a:pPr>
            <a:r>
              <a:rPr lang="en-US" sz="1800" dirty="0"/>
              <a:t>For now, we consider only a discrete environment using an </a:t>
            </a:r>
            <a:r>
              <a:rPr lang="en-US" sz="1800" b="1" dirty="0">
                <a:solidFill>
                  <a:srgbClr val="FF0000"/>
                </a:solidFill>
              </a:rPr>
              <a:t>atomic state representation </a:t>
            </a:r>
            <a:r>
              <a:rPr lang="en-US" sz="1800" dirty="0"/>
              <a:t>(states are just labeled 1, 2, 3, …). </a:t>
            </a:r>
          </a:p>
          <a:p>
            <a:pPr>
              <a:lnSpc>
                <a:spcPct val="120000"/>
              </a:lnSpc>
            </a:pPr>
            <a:r>
              <a:rPr lang="en-US" sz="1800" dirty="0"/>
              <a:t>The </a:t>
            </a:r>
            <a:r>
              <a:rPr lang="en-US" sz="1800" b="1" dirty="0">
                <a:solidFill>
                  <a:srgbClr val="FF0000"/>
                </a:solidFill>
              </a:rPr>
              <a:t>state space </a:t>
            </a:r>
            <a:r>
              <a:rPr lang="en-US" sz="1800" dirty="0"/>
              <a:t>is the set of all possible states of the environment and some states are marked as </a:t>
            </a:r>
            <a:r>
              <a:rPr lang="en-US" sz="1800" b="1" dirty="0">
                <a:solidFill>
                  <a:srgbClr val="FF0000"/>
                </a:solidFill>
              </a:rPr>
              <a:t>goal states</a:t>
            </a:r>
            <a:r>
              <a:rPr lang="en-US" sz="1800" dirty="0"/>
              <a:t>.</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732141"/>
          </a:xfrm>
          <a:prstGeom prst="rect">
            <a:avLst/>
          </a:prstGeom>
        </p:spPr>
        <p:txBody>
          <a:bodyPr wrap="square">
            <a:spAutoFit/>
          </a:bodyPr>
          <a:lstStyle/>
          <a:p>
            <a:pPr>
              <a:lnSpc>
                <a:spcPct val="120000"/>
              </a:lnSpc>
            </a:pPr>
            <a:r>
              <a:rPr lang="en-US" b="1" dirty="0"/>
              <a:t>Phases:</a:t>
            </a:r>
          </a:p>
          <a:p>
            <a:pPr marL="342900" indent="-342900">
              <a:lnSpc>
                <a:spcPct val="120000"/>
              </a:lnSpc>
              <a:buFont typeface="+mj-lt"/>
              <a:buAutoNum type="arabicParenR"/>
            </a:pPr>
            <a:r>
              <a:rPr lang="en-US" b="1" dirty="0"/>
              <a:t>Search</a:t>
            </a:r>
            <a:r>
              <a:rPr lang="en-US" dirty="0"/>
              <a:t>: the process of looking for the </a:t>
            </a:r>
            <a:r>
              <a:rPr lang="en-US" b="1" dirty="0">
                <a:solidFill>
                  <a:srgbClr val="FF0000"/>
                </a:solidFill>
              </a:rPr>
              <a:t>sequence of actions</a:t>
            </a:r>
            <a:r>
              <a:rPr lang="en-US" dirty="0"/>
              <a:t> that reaches a goal state.</a:t>
            </a:r>
            <a:endParaRPr lang="en-US" b="1" dirty="0"/>
          </a:p>
          <a:p>
            <a:pPr marL="342900" indent="-342900">
              <a:lnSpc>
                <a:spcPct val="120000"/>
              </a:lnSpc>
              <a:buFont typeface="+mj-lt"/>
              <a:buAutoNum type="arabicParenR"/>
            </a:pPr>
            <a:r>
              <a:rPr lang="en-US" b="1" dirty="0"/>
              <a:t>Execution</a:t>
            </a:r>
            <a:r>
              <a:rPr lang="en-US" dirty="0"/>
              <a:t>: Once the agent begins executing the search solution in a deterministic, known environment, it can ignore its percepts (</a:t>
            </a:r>
            <a:r>
              <a:rPr lang="en-US" b="1" dirty="0">
                <a:solidFill>
                  <a:srgbClr val="FF0000"/>
                </a:solidFill>
              </a:rPr>
              <a:t>open-loop system</a:t>
            </a:r>
            <a:r>
              <a:rPr lang="en-US"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are typically very large.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how promising different states/nodes are to lead to the goal. These hints are derived from </a:t>
                </a:r>
              </a:p>
              <a:p>
                <a:pPr lvl="1"/>
                <a:r>
                  <a:rPr lang="en-US" dirty="0"/>
                  <a:t>information the agent has (e.g., a map) or</a:t>
                </a:r>
              </a:p>
              <a:p>
                <a:pPr lvl="1"/>
                <a:r>
                  <a:rPr lang="en-US" dirty="0"/>
                  <a:t>percepts coming from a sensor.</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𝒇</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select the most promising state in the frontier for expansion using a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b="-67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119939981"/>
                  </p:ext>
                </p:extLst>
              </p:nvPr>
            </p:nvGraphicFramePr>
            <p:xfrm>
              <a:off x="533400" y="1905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119939981"/>
                  </p:ext>
                </p:extLst>
              </p:nvPr>
            </p:nvGraphicFramePr>
            <p:xfrm>
              <a:off x="533400" y="1905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438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CE788C8-5917-4129-8389-D9B884B54F93}"/>
              </a:ext>
            </a:extLst>
          </p:cNvPr>
          <p:cNvSpPr txBox="1"/>
          <p:nvPr/>
        </p:nvSpPr>
        <p:spPr>
          <a:xfrm>
            <a:off x="838200" y="6123542"/>
            <a:ext cx="5334000" cy="369332"/>
          </a:xfrm>
          <a:prstGeom prst="rect">
            <a:avLst/>
          </a:prstGeom>
          <a:noFill/>
        </p:spPr>
        <p:txBody>
          <a:bodyPr wrap="square" rtlCol="0">
            <a:spAutoFit/>
          </a:bodyPr>
          <a:lstStyle/>
          <a:p>
            <a:r>
              <a:rPr lang="en-US" dirty="0"/>
              <a:t>* See Uniform-cost search for the pseudo code.</a:t>
            </a:r>
          </a:p>
        </p:txBody>
      </p:sp>
    </p:spTree>
    <p:extLst>
      <p:ext uri="{BB962C8B-B14F-4D97-AF65-F5344CB8AC3E}">
        <p14:creationId xmlns:p14="http://schemas.microsoft.com/office/powerpoint/2010/main" val="878665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Search problem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447800"/>
                <a:ext cx="4508847" cy="3505200"/>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a:t>
                </a:r>
                <a:br>
                  <a:rPr lang="en-US" sz="2000" dirty="0"/>
                </a:br>
                <a:r>
                  <a:rPr lang="en-US" sz="2000" dirty="0"/>
                  <a:t>in the current state</a:t>
                </a:r>
                <a:br>
                  <a:rPr lang="en-US" sz="2000" i="1" dirty="0">
                    <a:latin typeface="Cambria Math" panose="02040503050406030204" pitchFamily="18" charset="0"/>
                  </a:rPr>
                </a:b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oMath>
                </a14:m>
                <a:r>
                  <a:rPr lang="en-US" sz="2000" dirty="0"/>
                  <a:t>       (</a:t>
                </a:r>
                <a14:m>
                  <m:oMath xmlns:m="http://schemas.openxmlformats.org/officeDocument/2006/math">
                    <m:r>
                      <a:rPr lang="en-US" sz="2000" i="1" dirty="0" smtClean="0">
                        <a:latin typeface="Cambria Math" panose="02040503050406030204" pitchFamily="18" charset="0"/>
                      </a:rPr>
                      <m:t>𝑆</m:t>
                    </m:r>
                  </m:oMath>
                </a14:m>
                <a:r>
                  <a:rPr lang="en-US" sz="2000" dirty="0"/>
                  <a:t> is the set of states)</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nonnegative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447800"/>
                <a:ext cx="4508847" cy="3505200"/>
              </a:xfrm>
              <a:blipFill>
                <a:blip r:embed="rId5"/>
                <a:stretch>
                  <a:fillRect l="-1757" t="-3304"/>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457200" y="4968895"/>
            <a:ext cx="8153400" cy="1785104"/>
          </a:xfrm>
          <a:prstGeom prst="rect">
            <a:avLst/>
          </a:prstGeom>
        </p:spPr>
        <p:txBody>
          <a:bodyPr wrap="square">
            <a:spAutoFit/>
          </a:bodyPr>
          <a:lstStyle/>
          <a:p>
            <a:r>
              <a:rPr lang="en-US" sz="2000" dirty="0"/>
              <a:t>Notes:</a:t>
            </a:r>
          </a:p>
          <a:p>
            <a:pPr marL="800100" lvl="1" indent="-342900">
              <a:buFont typeface="Arial" panose="020B0604020202020204" pitchFamily="34" charset="0"/>
              <a:buChar char="•"/>
            </a:pPr>
            <a:r>
              <a:rPr lang="en-US" dirty="0"/>
              <a:t>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a:p>
            <a:pPr marL="800100" lvl="1" indent="-342900">
              <a:buFont typeface="Arial" panose="020B0604020202020204" pitchFamily="34" charset="0"/>
              <a:buChar char="•"/>
            </a:pPr>
            <a:r>
              <a:rPr lang="en-US" dirty="0"/>
              <a:t>The </a:t>
            </a:r>
            <a:r>
              <a:rPr lang="en-US" b="1" dirty="0">
                <a:solidFill>
                  <a:srgbClr val="FF0000"/>
                </a:solidFill>
              </a:rPr>
              <a:t>optimal solution </a:t>
            </a:r>
            <a:r>
              <a:rPr lang="en-US" dirty="0"/>
              <a:t>is the sequence of actions (or equivalently a sequence of states) that gives the lowest path cost for reaching the goal.</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sp>
        <p:nvSpPr>
          <p:cNvPr id="26" name="TextBox 25">
            <a:extLst>
              <a:ext uri="{FF2B5EF4-FFF2-40B4-BE49-F238E27FC236}">
                <a16:creationId xmlns:a16="http://schemas.microsoft.com/office/drawing/2014/main" id="{7A0BC9ED-5B8D-4565-A622-5EE8EBBD0DDC}"/>
              </a:ext>
            </a:extLst>
          </p:cNvPr>
          <p:cNvSpPr txBox="1"/>
          <p:nvPr/>
        </p:nvSpPr>
        <p:spPr>
          <a:xfrm>
            <a:off x="6759180" y="1723742"/>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3305719"/>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39">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3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3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33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33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 fix the optimality problem with 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55626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325AF2FD-A6D4-40B4-97FB-A170B078FE9B}"/>
              </a:ext>
            </a:extLst>
          </p:cNvPr>
          <p:cNvSpPr txBox="1"/>
          <p:nvPr/>
        </p:nvSpPr>
        <p:spPr>
          <a:xfrm rot="2234279">
            <a:off x="1566040" y="5373165"/>
            <a:ext cx="3307572" cy="369332"/>
          </a:xfrm>
          <a:prstGeom prst="rect">
            <a:avLst/>
          </a:prstGeom>
          <a:noFill/>
        </p:spPr>
        <p:txBody>
          <a:bodyPr wrap="none" rtlCol="0">
            <a:spAutoFit/>
          </a:bodyPr>
          <a:lstStyle/>
          <a:p>
            <a:r>
              <a:rPr lang="en-US" dirty="0"/>
              <a:t>Greedy best-first will go this way!</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a:t>
            </a:r>
            <a:r>
              <a:rPr lang="en-US" baseline="30000"/>
              <a:t>*</a:t>
            </a:r>
            <a:r>
              <a:rPr lang="en-US"/>
              <a:t> search</a:t>
            </a:r>
          </a:p>
        </p:txBody>
      </p:sp>
      <p:sp>
        <p:nvSpPr>
          <p:cNvPr id="15363" name="Rectangle 3"/>
          <p:cNvSpPr>
            <a:spLocks noGrp="1" noChangeArrowheads="1"/>
          </p:cNvSpPr>
          <p:nvPr>
            <p:ph idx="1"/>
          </p:nvPr>
        </p:nvSpPr>
        <p:spPr>
          <a:xfrm>
            <a:off x="600075" y="2908299"/>
            <a:ext cx="7886700" cy="3584575"/>
          </a:xfrm>
        </p:spPr>
        <p:txBody>
          <a:bodyPr>
            <a:normAutofit fontScale="70000" lnSpcReduction="20000"/>
          </a:bodyPr>
          <a:lstStyle/>
          <a:p>
            <a:pPr>
              <a:lnSpc>
                <a:spcPct val="120000"/>
              </a:lnSpc>
            </a:pPr>
            <a:r>
              <a:rPr lang="en-US" sz="2800" b="1" dirty="0"/>
              <a:t>Idea</a:t>
            </a:r>
            <a:r>
              <a:rPr lang="en-US" sz="2800" dirty="0"/>
              <a:t>: Take current path cost into account and avoid further expanding paths that are already very expensive.</a:t>
            </a:r>
          </a:p>
          <a:p>
            <a:pPr>
              <a:lnSpc>
                <a:spcPct val="120000"/>
              </a:lnSpc>
            </a:pPr>
            <a:r>
              <a:rPr lang="en-US" sz="2800" dirty="0"/>
              <a:t>The evaluation function </a:t>
            </a:r>
            <a:r>
              <a:rPr lang="en-US" sz="2800" i="1" dirty="0">
                <a:solidFill>
                  <a:srgbClr val="FF0000"/>
                </a:solidFill>
              </a:rPr>
              <a:t>f</a:t>
            </a:r>
            <a:r>
              <a:rPr lang="en-US" sz="2800" dirty="0">
                <a:solidFill>
                  <a:srgbClr val="FF0000"/>
                </a:solidFill>
              </a:rPr>
              <a:t>(</a:t>
            </a:r>
            <a:r>
              <a:rPr lang="en-US" sz="2800" i="1" dirty="0">
                <a:solidFill>
                  <a:srgbClr val="FF0000"/>
                </a:solidFill>
              </a:rPr>
              <a:t>n</a:t>
            </a:r>
            <a:r>
              <a:rPr lang="en-US" sz="2800" dirty="0">
                <a:solidFill>
                  <a:srgbClr val="FF0000"/>
                </a:solidFill>
              </a:rPr>
              <a:t>) </a:t>
            </a:r>
            <a:r>
              <a:rPr lang="en-US" sz="2800" dirty="0"/>
              <a:t>is the estimated total cost of the path through node </a:t>
            </a:r>
            <a:r>
              <a:rPr lang="en-US" sz="2800" i="1" dirty="0"/>
              <a:t>n</a:t>
            </a:r>
            <a:r>
              <a:rPr lang="en-US" sz="2800" dirty="0"/>
              <a:t> to the goal:</a:t>
            </a:r>
            <a:br>
              <a:rPr lang="en-US" sz="2800" dirty="0"/>
            </a:br>
            <a:endParaRPr lang="en-US" sz="2800" dirty="0"/>
          </a:p>
          <a:p>
            <a:pPr algn="ctr">
              <a:lnSpc>
                <a:spcPct val="120000"/>
              </a:lnSpc>
              <a:buNone/>
            </a:pPr>
            <a:r>
              <a:rPr lang="en-US" sz="2800" i="1" dirty="0">
                <a:solidFill>
                  <a:srgbClr val="FF0000"/>
                </a:solidFill>
              </a:rPr>
              <a:t>f</a:t>
            </a:r>
            <a:r>
              <a:rPr lang="en-US" sz="2800" dirty="0">
                <a:solidFill>
                  <a:srgbClr val="FF0000"/>
                </a:solidFill>
              </a:rPr>
              <a:t>(</a:t>
            </a:r>
            <a:r>
              <a:rPr lang="en-US" sz="2800" i="1" dirty="0">
                <a:solidFill>
                  <a:srgbClr val="FF0000"/>
                </a:solidFill>
              </a:rPr>
              <a:t>n</a:t>
            </a:r>
            <a:r>
              <a:rPr lang="en-US" sz="2800" dirty="0">
                <a:solidFill>
                  <a:srgbClr val="FF0000"/>
                </a:solidFill>
              </a:rPr>
              <a:t>)</a:t>
            </a:r>
            <a:r>
              <a:rPr lang="en-US" sz="2800" i="1" dirty="0">
                <a:solidFill>
                  <a:srgbClr val="FF0000"/>
                </a:solidFill>
              </a:rPr>
              <a:t> = g</a:t>
            </a:r>
            <a:r>
              <a:rPr lang="en-US" sz="2800" dirty="0">
                <a:solidFill>
                  <a:srgbClr val="FF0000"/>
                </a:solidFill>
              </a:rPr>
              <a:t>(</a:t>
            </a:r>
            <a:r>
              <a:rPr lang="en-US" sz="2800" i="1" dirty="0">
                <a:solidFill>
                  <a:srgbClr val="FF0000"/>
                </a:solidFill>
              </a:rPr>
              <a:t>n</a:t>
            </a:r>
            <a:r>
              <a:rPr lang="en-US" sz="2800" dirty="0">
                <a:solidFill>
                  <a:srgbClr val="FF0000"/>
                </a:solidFill>
              </a:rPr>
              <a:t>)</a:t>
            </a:r>
            <a:r>
              <a:rPr lang="en-US" sz="2800" i="1" dirty="0">
                <a:solidFill>
                  <a:srgbClr val="FF0000"/>
                </a:solidFill>
              </a:rPr>
              <a:t> + h</a:t>
            </a:r>
            <a:r>
              <a:rPr lang="en-US" sz="2800" dirty="0">
                <a:solidFill>
                  <a:srgbClr val="FF0000"/>
                </a:solidFill>
              </a:rPr>
              <a:t>(</a:t>
            </a:r>
            <a:r>
              <a:rPr lang="en-US" sz="2800" i="1" dirty="0">
                <a:solidFill>
                  <a:srgbClr val="FF0000"/>
                </a:solidFill>
              </a:rPr>
              <a:t>n</a:t>
            </a:r>
            <a:r>
              <a:rPr lang="en-US" sz="2800" dirty="0">
                <a:solidFill>
                  <a:srgbClr val="FF0000"/>
                </a:solidFill>
              </a:rPr>
              <a:t>)</a:t>
            </a:r>
            <a:br>
              <a:rPr lang="en-US" sz="2800" dirty="0">
                <a:solidFill>
                  <a:srgbClr val="FF0000"/>
                </a:solidFill>
              </a:rPr>
            </a:br>
            <a:endParaRPr lang="en-US" sz="2800" dirty="0">
              <a:solidFill>
                <a:srgbClr val="FF0000"/>
              </a:solidFill>
            </a:endParaRPr>
          </a:p>
          <a:p>
            <a:pPr lvl="1">
              <a:lnSpc>
                <a:spcPct val="120000"/>
              </a:lnSpc>
              <a:buNone/>
            </a:pPr>
            <a:r>
              <a:rPr lang="en-US" i="1" dirty="0"/>
              <a:t>g</a:t>
            </a:r>
            <a:r>
              <a:rPr lang="en-US" dirty="0"/>
              <a:t>(</a:t>
            </a:r>
            <a:r>
              <a:rPr lang="en-US" i="1" dirty="0"/>
              <a:t>n</a:t>
            </a:r>
            <a:r>
              <a:rPr lang="en-US" dirty="0"/>
              <a:t>): cost so far to reach </a:t>
            </a:r>
            <a:r>
              <a:rPr lang="en-US" i="1" dirty="0"/>
              <a:t>n </a:t>
            </a:r>
            <a:r>
              <a:rPr lang="en-US" dirty="0"/>
              <a:t>(path cost)</a:t>
            </a:r>
          </a:p>
          <a:p>
            <a:pPr lvl="1">
              <a:lnSpc>
                <a:spcPct val="120000"/>
              </a:lnSpc>
              <a:buNone/>
            </a:pPr>
            <a:r>
              <a:rPr lang="en-US" i="1" dirty="0"/>
              <a:t>h</a:t>
            </a:r>
            <a:r>
              <a:rPr lang="en-US" dirty="0"/>
              <a:t>(</a:t>
            </a:r>
            <a:r>
              <a:rPr lang="en-US" i="1" dirty="0"/>
              <a:t>n</a:t>
            </a:r>
            <a:r>
              <a:rPr lang="en-US" dirty="0"/>
              <a:t>): estimated cost from </a:t>
            </a:r>
            <a:r>
              <a:rPr lang="en-US" i="1" dirty="0"/>
              <a:t>n</a:t>
            </a:r>
            <a:r>
              <a:rPr lang="en-US" dirty="0"/>
              <a:t> to goal (heuristic)</a:t>
            </a:r>
          </a:p>
          <a:p>
            <a:pPr lvl="1">
              <a:lnSpc>
                <a:spcPct val="120000"/>
              </a:lnSpc>
              <a:buNone/>
            </a:pPr>
            <a:endParaRPr lang="en-US" dirty="0"/>
          </a:p>
          <a:p>
            <a:pPr>
              <a:lnSpc>
                <a:spcPct val="120000"/>
              </a:lnSpc>
              <a:buNone/>
            </a:pPr>
            <a:r>
              <a:rPr lang="en-US" b="1" dirty="0"/>
              <a:t>Note: </a:t>
            </a:r>
            <a:r>
              <a:rPr lang="en-US" dirty="0"/>
              <a:t>For greedy best-first search we just use </a:t>
            </a:r>
            <a:r>
              <a:rPr lang="en-US" i="1" dirty="0"/>
              <a:t>f(n) = h(n).</a:t>
            </a:r>
          </a:p>
        </p:txBody>
      </p:sp>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3" cstate="print"/>
          <a:srcRect/>
          <a:stretch>
            <a:fillRect/>
          </a:stretch>
        </p:blipFill>
        <p:spPr bwMode="auto">
          <a:xfrm>
            <a:off x="2943225" y="457200"/>
            <a:ext cx="5286375" cy="22172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a:off x="3581400" y="1676400"/>
            <a:ext cx="20574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DF2FD92A-E0CA-43CE-A2C6-91E5C7AD891F}"/>
              </a:ext>
            </a:extLst>
          </p:cNvPr>
          <p:cNvSpPr txBox="1"/>
          <p:nvPr/>
        </p:nvSpPr>
        <p:spPr>
          <a:xfrm>
            <a:off x="4267200" y="1301787"/>
            <a:ext cx="894797" cy="369332"/>
          </a:xfrm>
          <a:prstGeom prst="rect">
            <a:avLst/>
          </a:prstGeom>
          <a:noFill/>
        </p:spPr>
        <p:txBody>
          <a:bodyPr wrap="none" rtlCol="0">
            <a:spAutoFit/>
          </a:bodyPr>
          <a:lstStyle/>
          <a:p>
            <a:r>
              <a:rPr lang="en-US" dirty="0">
                <a:solidFill>
                  <a:srgbClr val="FF0000"/>
                </a:solidFill>
              </a:rPr>
              <a:t>g(n) = 3</a:t>
            </a:r>
          </a:p>
        </p:txBody>
      </p:sp>
      <p:sp>
        <p:nvSpPr>
          <p:cNvPr id="6" name="TextBox 5">
            <a:extLst>
              <a:ext uri="{FF2B5EF4-FFF2-40B4-BE49-F238E27FC236}">
                <a16:creationId xmlns:a16="http://schemas.microsoft.com/office/drawing/2014/main" id="{DFD3B05D-5161-450F-8B2D-8D2BC2E27208}"/>
              </a:ext>
            </a:extLst>
          </p:cNvPr>
          <p:cNvSpPr txBox="1"/>
          <p:nvPr/>
        </p:nvSpPr>
        <p:spPr>
          <a:xfrm>
            <a:off x="5586412" y="1828800"/>
            <a:ext cx="251992"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1EC98FBB-7443-4725-B9EB-9E3DCB1CCDA3}"/>
              </a:ext>
            </a:extLst>
          </p:cNvPr>
          <p:cNvSpPr txBox="1"/>
          <p:nvPr/>
        </p:nvSpPr>
        <p:spPr>
          <a:xfrm>
            <a:off x="5502488" y="1598097"/>
            <a:ext cx="306494" cy="369332"/>
          </a:xfrm>
          <a:prstGeom prst="rect">
            <a:avLst/>
          </a:prstGeom>
          <a:noFill/>
        </p:spPr>
        <p:txBody>
          <a:bodyPr wrap="none" rtlCol="0">
            <a:spAutoFit/>
          </a:bodyPr>
          <a:lstStyle/>
          <a:p>
            <a:r>
              <a:rPr lang="en-US" dirty="0">
                <a:solidFill>
                  <a:srgbClr val="FF0000"/>
                </a:solidFill>
              </a:rPr>
              <a:t>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BEBD854-9CBC-4AE4-8DAC-9C1D32048B3E}"/>
              </a:ext>
            </a:extLst>
          </p:cNvPr>
          <p:cNvSpPr/>
          <p:nvPr/>
        </p:nvSpPr>
        <p:spPr>
          <a:xfrm>
            <a:off x="3109111" y="1676400"/>
            <a:ext cx="1691489"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 =</a:t>
            </a:r>
          </a:p>
        </p:txBody>
      </p:sp>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A77AC84-3A38-4028-8731-19C3412E72D2}"/>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3E9636A-26DB-4B7E-9CB8-8344E5B3C13C}"/>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35A4A5E-EC23-4787-9D0E-0C6038A75C70}"/>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00BE0EA-CA26-4A72-929C-553A9A109ADE}"/>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4CDCF43-5CDF-4249-9B66-8E7D194FB65E}"/>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066800" y="25908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4515410" y="472440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514600"/>
            <a:ext cx="4235603" cy="646331"/>
          </a:xfrm>
          <a:prstGeom prst="rect">
            <a:avLst/>
          </a:prstGeom>
          <a:noFill/>
        </p:spPr>
        <p:txBody>
          <a:bodyPr wrap="square" rtlCol="0">
            <a:spAutoFit/>
          </a:bodyPr>
          <a:lstStyle/>
          <a:p>
            <a:pPr algn="ctr"/>
            <a:r>
              <a:rPr lang="en-US" b="1" dirty="0"/>
              <a:t>State Space: </a:t>
            </a:r>
            <a:r>
              <a:rPr lang="en-US" dirty="0"/>
              <a:t>Defined by initial state, actions and transition model</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A*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4030189089"/>
                  </p:ext>
                </p:extLst>
              </p:nvPr>
            </p:nvGraphicFramePr>
            <p:xfrm>
              <a:off x="533400" y="1905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4030189089"/>
                  </p:ext>
                </p:extLst>
              </p:nvPr>
            </p:nvGraphicFramePr>
            <p:xfrm>
              <a:off x="533400" y="1905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438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751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Admissible heuristics</a:t>
            </a:r>
          </a:p>
        </p:txBody>
      </p:sp>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r>
              <a:rPr lang="en-US" sz="2400" i="1" dirty="0"/>
              <a:t>h</a:t>
            </a:r>
            <a:r>
              <a:rPr lang="en-US" sz="2400" dirty="0"/>
              <a:t>(</a:t>
            </a:r>
            <a:r>
              <a:rPr lang="en-US" sz="2400" i="1" dirty="0"/>
              <a:t>n</a:t>
            </a:r>
            <a:r>
              <a:rPr lang="en-US" sz="2400" dirty="0"/>
              <a:t>) is </a:t>
            </a:r>
            <a:r>
              <a:rPr lang="en-US" sz="2400" b="1" dirty="0">
                <a:solidFill>
                  <a:srgbClr val="FF0000"/>
                </a:solidFill>
              </a:rPr>
              <a:t>admissible</a:t>
            </a:r>
            <a:r>
              <a:rPr lang="en-US" sz="2400" dirty="0"/>
              <a:t> if for every node </a:t>
            </a:r>
            <a:r>
              <a:rPr lang="en-US" sz="2400" i="1" dirty="0"/>
              <a:t>n</a:t>
            </a:r>
            <a:r>
              <a:rPr lang="en-US" sz="2400" dirty="0"/>
              <a:t>, </a:t>
            </a:r>
            <a:r>
              <a:rPr lang="en-US" sz="2400" i="1" dirty="0"/>
              <a:t>h</a:t>
            </a:r>
            <a:r>
              <a:rPr lang="en-US" sz="2400" dirty="0"/>
              <a:t>(</a:t>
            </a:r>
            <a:r>
              <a:rPr lang="en-US" sz="2400" i="1" dirty="0"/>
              <a:t>n</a:t>
            </a:r>
            <a:r>
              <a:rPr lang="en-US" sz="2400" dirty="0"/>
              <a:t>)</a:t>
            </a:r>
            <a:r>
              <a:rPr lang="en-US" sz="2400" i="1" dirty="0"/>
              <a:t> </a:t>
            </a:r>
            <a:r>
              <a:rPr lang="en-US" sz="2400" i="1" dirty="0">
                <a:cs typeface="Arial" pitchFamily="34" charset="0"/>
              </a:rPr>
              <a:t>≤</a:t>
            </a:r>
            <a:r>
              <a:rPr lang="en-US" sz="2400" i="1" dirty="0"/>
              <a:t> h</a:t>
            </a:r>
            <a:r>
              <a:rPr lang="en-US" sz="2400" i="1" baseline="30000" dirty="0"/>
              <a:t>*</a:t>
            </a:r>
            <a:r>
              <a:rPr lang="en-US" sz="2400" dirty="0"/>
              <a:t>(</a:t>
            </a:r>
            <a:r>
              <a:rPr lang="en-US" sz="2400" i="1" dirty="0"/>
              <a:t>n</a:t>
            </a:r>
            <a:r>
              <a:rPr lang="en-US" sz="2400" dirty="0"/>
              <a:t>)</a:t>
            </a:r>
            <a:r>
              <a:rPr lang="en-US" sz="2400" i="1" dirty="0"/>
              <a:t>, </a:t>
            </a:r>
            <a:r>
              <a:rPr lang="en-US" sz="2400" dirty="0"/>
              <a:t>where </a:t>
            </a:r>
            <a:r>
              <a:rPr lang="en-US" sz="2400" i="1" dirty="0"/>
              <a:t>h</a:t>
            </a:r>
            <a:r>
              <a:rPr lang="en-US" sz="2400" i="1" baseline="30000" dirty="0"/>
              <a:t>*</a:t>
            </a:r>
            <a:r>
              <a:rPr lang="en-US" sz="2400" dirty="0"/>
              <a:t>(</a:t>
            </a:r>
            <a:r>
              <a:rPr lang="en-US" sz="2400" i="1" dirty="0"/>
              <a:t>n</a:t>
            </a:r>
            <a:r>
              <a:rPr lang="en-US" sz="2400" dirty="0"/>
              <a:t>) is the true cost to reach the goal state from </a:t>
            </a:r>
            <a:r>
              <a:rPr lang="en-US" sz="2400" i="1" dirty="0"/>
              <a:t>n.</a:t>
            </a:r>
            <a:endParaRPr lang="en-US" sz="2400" dirty="0"/>
          </a:p>
          <a:p>
            <a:pPr marL="0" indent="0">
              <a:buNone/>
            </a:pPr>
            <a:r>
              <a:rPr lang="en-US" sz="2400" dirty="0"/>
              <a:t>I.e., an admissible heuristic </a:t>
            </a:r>
            <a:r>
              <a:rPr lang="en-US" sz="2400"/>
              <a:t>is a </a:t>
            </a:r>
            <a:r>
              <a:rPr lang="en-US" sz="2400" b="1">
                <a:solidFill>
                  <a:srgbClr val="FF0000"/>
                </a:solidFill>
              </a:rPr>
              <a:t>lower </a:t>
            </a:r>
            <a:r>
              <a:rPr lang="en-US" sz="2400" b="1" dirty="0">
                <a:solidFill>
                  <a:srgbClr val="FF0000"/>
                </a:solidFill>
              </a:rPr>
              <a:t>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b="1" dirty="0">
                <a:solidFill>
                  <a:srgbClr val="CC0099"/>
                </a:solidFill>
              </a:rPr>
              <a:t>:</a:t>
            </a:r>
            <a:r>
              <a:rPr lang="en-US" sz="2400" dirty="0"/>
              <a:t> If </a:t>
            </a:r>
            <a:r>
              <a:rPr lang="en-US" sz="2400" i="1" dirty="0"/>
              <a:t>h</a:t>
            </a:r>
            <a:r>
              <a:rPr lang="en-US" sz="2400" dirty="0"/>
              <a:t>(</a:t>
            </a:r>
            <a:r>
              <a:rPr lang="en-US" sz="2400" i="1" dirty="0"/>
              <a:t>n</a:t>
            </a:r>
            <a:r>
              <a:rPr lang="en-US" sz="2400" dirty="0"/>
              <a:t>)</a:t>
            </a:r>
            <a:r>
              <a:rPr lang="en-US" sz="2400" i="1" dirty="0"/>
              <a:t> </a:t>
            </a:r>
            <a:r>
              <a:rPr lang="en-US" sz="2400" dirty="0"/>
              <a:t>is admissible, A</a:t>
            </a:r>
            <a:r>
              <a:rPr lang="en-US" sz="2400" baseline="30000" dirty="0"/>
              <a:t>*</a:t>
            </a:r>
            <a:r>
              <a:rPr lang="en-US" sz="2400" dirty="0"/>
              <a:t> is optimal.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p:sp>
        <p:nvSpPr>
          <p:cNvPr id="3" name="Content Placeholder 2"/>
          <p:cNvSpPr>
            <a:spLocks noGrp="1"/>
          </p:cNvSpPr>
          <p:nvPr>
            <p:ph idx="1"/>
          </p:nvPr>
        </p:nvSpPr>
        <p:spPr>
          <a:xfrm>
            <a:off x="666750" y="4264579"/>
            <a:ext cx="7886700" cy="2076450"/>
          </a:xfrm>
        </p:spPr>
        <p:txBody>
          <a:bodyPr>
            <a:normAutofit fontScale="70000" lnSpcReduction="20000"/>
          </a:bodyPr>
          <a:lstStyle/>
          <a:p>
            <a:pPr>
              <a:lnSpc>
                <a:spcPct val="120000"/>
              </a:lnSpc>
            </a:pPr>
            <a:r>
              <a:rPr lang="en-US" sz="2800" dirty="0"/>
              <a:t>Suppose A* terminates its search at </a:t>
            </a:r>
            <a:r>
              <a:rPr lang="en-US" sz="2800" i="1" dirty="0"/>
              <a:t>n</a:t>
            </a:r>
            <a:r>
              <a:rPr lang="en-US" sz="2800" dirty="0"/>
              <a:t>*.</a:t>
            </a:r>
          </a:p>
          <a:p>
            <a:pPr>
              <a:lnSpc>
                <a:spcPct val="120000"/>
              </a:lnSpc>
            </a:pPr>
            <a:r>
              <a:rPr lang="en-US" sz="2800" dirty="0"/>
              <a:t>It has found a path whose </a:t>
            </a:r>
            <a:r>
              <a:rPr lang="en-US" sz="2800" i="1" dirty="0"/>
              <a:t>actual cost</a:t>
            </a:r>
            <a:r>
              <a:rPr lang="en-US" sz="2800" dirty="0"/>
              <a:t> </a:t>
            </a:r>
            <a:r>
              <a:rPr lang="en-US" sz="2800" i="1" dirty="0"/>
              <a:t>f</a:t>
            </a:r>
            <a:r>
              <a:rPr lang="en-US" sz="2800" dirty="0"/>
              <a:t>(</a:t>
            </a:r>
            <a:r>
              <a:rPr lang="en-US" sz="2800" i="1" dirty="0"/>
              <a:t>n</a:t>
            </a:r>
            <a:r>
              <a:rPr lang="en-US" sz="2800" dirty="0"/>
              <a:t>*) = </a:t>
            </a:r>
            <a:r>
              <a:rPr lang="en-US" sz="2800" i="1" dirty="0"/>
              <a:t>g</a:t>
            </a:r>
            <a:r>
              <a:rPr lang="en-US" sz="2800" dirty="0"/>
              <a:t>(</a:t>
            </a:r>
            <a:r>
              <a:rPr lang="en-US" sz="2800" i="1" dirty="0"/>
              <a:t>n</a:t>
            </a:r>
            <a:r>
              <a:rPr lang="en-US" sz="2800" dirty="0"/>
              <a:t>*) + 0 is lower than the </a:t>
            </a:r>
            <a:r>
              <a:rPr lang="en-US" sz="2800" i="1" dirty="0"/>
              <a:t>estimated cost</a:t>
            </a:r>
            <a:r>
              <a:rPr lang="en-US" sz="2800" dirty="0"/>
              <a:t> </a:t>
            </a:r>
            <a:r>
              <a:rPr lang="en-US" sz="2800" i="1" dirty="0"/>
              <a:t>f</a:t>
            </a:r>
            <a:r>
              <a:rPr lang="en-US" sz="2800" dirty="0"/>
              <a:t>(</a:t>
            </a:r>
            <a:r>
              <a:rPr lang="en-US" sz="2800" i="1" dirty="0"/>
              <a:t>n</a:t>
            </a:r>
            <a:r>
              <a:rPr lang="en-US" sz="2800" dirty="0"/>
              <a:t>) of any path going through any frontier node.</a:t>
            </a:r>
          </a:p>
          <a:p>
            <a:pPr>
              <a:lnSpc>
                <a:spcPct val="120000"/>
              </a:lnSpc>
            </a:pPr>
            <a:r>
              <a:rPr lang="en-US" sz="2800" dirty="0"/>
              <a:t>Since </a:t>
            </a:r>
            <a:r>
              <a:rPr lang="en-US" sz="2800" i="1" dirty="0"/>
              <a:t>f</a:t>
            </a:r>
            <a:r>
              <a:rPr lang="en-US" sz="2800" dirty="0"/>
              <a:t>(</a:t>
            </a:r>
            <a:r>
              <a:rPr lang="en-US" sz="2800" i="1" dirty="0"/>
              <a:t>n</a:t>
            </a:r>
            <a:r>
              <a:rPr lang="en-US" sz="2800" dirty="0"/>
              <a:t>) is an </a:t>
            </a:r>
            <a:r>
              <a:rPr lang="en-US" sz="2800" i="1" dirty="0"/>
              <a:t>optimistic</a:t>
            </a:r>
            <a:r>
              <a:rPr lang="en-US" sz="2800" dirty="0"/>
              <a:t> estimate, it is impossible for </a:t>
            </a:r>
            <a:r>
              <a:rPr lang="en-US" sz="2800" i="1" dirty="0"/>
              <a:t>n</a:t>
            </a:r>
            <a:r>
              <a:rPr lang="en-US" sz="2800" dirty="0"/>
              <a:t> to have a successor goal state </a:t>
            </a:r>
            <a:r>
              <a:rPr lang="en-US" sz="2800" i="1" dirty="0"/>
              <a:t>n</a:t>
            </a:r>
            <a:r>
              <a:rPr lang="en-US" sz="2800" dirty="0"/>
              <a:t>’ with g(</a:t>
            </a:r>
            <a:r>
              <a:rPr lang="en-US" sz="2800" i="1" dirty="0"/>
              <a:t>n</a:t>
            </a:r>
            <a:r>
              <a:rPr lang="en-US" sz="2800" dirty="0"/>
              <a:t>’) &lt; </a:t>
            </a:r>
            <a:r>
              <a:rPr lang="en-US" sz="2800" i="1" dirty="0"/>
              <a:t>C</a:t>
            </a:r>
            <a:r>
              <a:rPr lang="en-US" sz="2800" dirty="0"/>
              <a:t>*.</a:t>
            </a:r>
          </a:p>
        </p:txBody>
      </p:sp>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5257800" y="2743200"/>
            <a:ext cx="312906" cy="369332"/>
          </a:xfrm>
          <a:prstGeom prst="rect">
            <a:avLst/>
          </a:prstGeom>
          <a:noFill/>
        </p:spPr>
        <p:txBody>
          <a:bodyPr wrap="none" rtlCol="0">
            <a:spAutoFit/>
          </a:bodyPr>
          <a:lstStyle/>
          <a:p>
            <a:r>
              <a:rPr lang="en-US"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39757" y="2450068"/>
            <a:ext cx="1006558" cy="369332"/>
          </a:xfrm>
          <a:prstGeom prst="rect">
            <a:avLst/>
          </a:prstGeom>
          <a:noFill/>
        </p:spPr>
        <p:txBody>
          <a:bodyPr wrap="none" rtlCol="0">
            <a:spAutoFit/>
          </a:bodyPr>
          <a:lstStyle/>
          <a:p>
            <a:r>
              <a:rPr lang="en-US" i="1" dirty="0">
                <a:latin typeface="+mn-lt"/>
              </a:rPr>
              <a:t>n</a:t>
            </a:r>
            <a:r>
              <a:rPr lang="en-US" dirty="0">
                <a:latin typeface="+mn-lt"/>
              </a:rPr>
              <a:t>* (goal)</a:t>
            </a:r>
          </a:p>
        </p:txBody>
      </p:sp>
      <p:sp>
        <p:nvSpPr>
          <p:cNvPr id="15" name="Rectangle 14"/>
          <p:cNvSpPr/>
          <p:nvPr/>
        </p:nvSpPr>
        <p:spPr>
          <a:xfrm>
            <a:off x="325266" y="2438402"/>
            <a:ext cx="2140330" cy="369332"/>
          </a:xfrm>
          <a:prstGeom prst="rect">
            <a:avLst/>
          </a:prstGeom>
        </p:spPr>
        <p:txBody>
          <a:bodyPr wrap="none">
            <a:spAutoFit/>
          </a:bodyPr>
          <a:lstStyle/>
          <a:p>
            <a:r>
              <a:rPr lang="en-US" i="1" dirty="0">
                <a:latin typeface="+mn-lt"/>
              </a:rPr>
              <a:t>f</a:t>
            </a:r>
            <a:r>
              <a:rPr lang="en-US" dirty="0">
                <a:latin typeface="+mn-lt"/>
              </a:rPr>
              <a:t>(</a:t>
            </a:r>
            <a:r>
              <a:rPr lang="en-US" i="1" dirty="0">
                <a:latin typeface="+mn-lt"/>
              </a:rPr>
              <a:t>n</a:t>
            </a:r>
            <a:r>
              <a:rPr lang="en-US" dirty="0">
                <a:latin typeface="+mn-lt"/>
              </a:rPr>
              <a:t>*) = </a:t>
            </a:r>
            <a:r>
              <a:rPr lang="en-US" i="1" dirty="0">
                <a:latin typeface="+mn-lt"/>
              </a:rPr>
              <a:t>g</a:t>
            </a:r>
            <a:r>
              <a:rPr lang="en-US" dirty="0"/>
              <a:t>(</a:t>
            </a:r>
            <a:r>
              <a:rPr lang="en-US" i="1" dirty="0"/>
              <a:t>n</a:t>
            </a:r>
            <a:r>
              <a:rPr lang="en-US" dirty="0"/>
              <a:t>*) + 0 = </a:t>
            </a:r>
            <a:r>
              <a:rPr lang="en-US" i="1" dirty="0">
                <a:latin typeface="+mn-lt"/>
              </a:rPr>
              <a:t>C</a:t>
            </a:r>
            <a:r>
              <a:rPr lang="en-US" dirty="0">
                <a:latin typeface="+mn-lt"/>
              </a:rPr>
              <a:t>*</a:t>
            </a:r>
          </a:p>
        </p:txBody>
      </p:sp>
      <p:sp>
        <p:nvSpPr>
          <p:cNvPr id="16" name="Rectangle 15"/>
          <p:cNvSpPr/>
          <p:nvPr/>
        </p:nvSpPr>
        <p:spPr>
          <a:xfrm>
            <a:off x="5853718" y="2842736"/>
            <a:ext cx="2395207" cy="369332"/>
          </a:xfrm>
          <a:prstGeom prst="rect">
            <a:avLst/>
          </a:prstGeom>
        </p:spPr>
        <p:txBody>
          <a:bodyPr wrap="none">
            <a:spAutoFit/>
          </a:bodyPr>
          <a:lstStyle/>
          <a:p>
            <a:r>
              <a:rPr lang="en-US" i="1" dirty="0">
                <a:latin typeface="+mn-lt"/>
              </a:rPr>
              <a:t>f</a:t>
            </a:r>
            <a:r>
              <a:rPr lang="en-US" dirty="0">
                <a:latin typeface="+mn-lt"/>
              </a:rPr>
              <a:t>(</a:t>
            </a:r>
            <a:r>
              <a:rPr lang="en-US" i="1" dirty="0">
                <a:latin typeface="+mn-lt"/>
              </a:rPr>
              <a:t>n</a:t>
            </a:r>
            <a:r>
              <a:rPr lang="en-US" dirty="0">
                <a:latin typeface="+mn-lt"/>
              </a:rPr>
              <a:t>) </a:t>
            </a:r>
            <a:r>
              <a:rPr lang="en-US" dirty="0">
                <a:sym typeface="Symbol"/>
              </a:rPr>
              <a:t></a:t>
            </a:r>
            <a:r>
              <a:rPr lang="en-US" dirty="0">
                <a:latin typeface="+mn-lt"/>
              </a:rPr>
              <a:t> </a:t>
            </a:r>
            <a:r>
              <a:rPr lang="en-US" i="1" dirty="0"/>
              <a:t>f</a:t>
            </a:r>
            <a:r>
              <a:rPr lang="en-US" dirty="0"/>
              <a:t>(</a:t>
            </a:r>
            <a:r>
              <a:rPr lang="en-US" i="1" dirty="0"/>
              <a:t>n</a:t>
            </a:r>
            <a:r>
              <a:rPr lang="en-US" dirty="0"/>
              <a:t>*) </a:t>
            </a:r>
            <a:r>
              <a:rPr lang="en-US" dirty="0">
                <a:sym typeface="Wingdings" panose="05000000000000000000" pitchFamily="2" charset="2"/>
              </a:rPr>
              <a:t></a:t>
            </a:r>
            <a:r>
              <a:rPr lang="en-US" dirty="0"/>
              <a:t> </a:t>
            </a:r>
            <a:r>
              <a:rPr lang="en-US" i="1" dirty="0"/>
              <a:t>f</a:t>
            </a:r>
            <a:r>
              <a:rPr lang="en-US" dirty="0"/>
              <a:t>(</a:t>
            </a:r>
            <a:r>
              <a:rPr lang="en-US" i="1" dirty="0"/>
              <a:t>n</a:t>
            </a:r>
            <a:r>
              <a:rPr lang="en-US" dirty="0"/>
              <a:t>) </a:t>
            </a:r>
            <a:r>
              <a:rPr lang="en-US" dirty="0">
                <a:sym typeface="Symbol"/>
              </a:rPr>
              <a:t></a:t>
            </a:r>
            <a:r>
              <a:rPr lang="en-US" dirty="0"/>
              <a:t> </a:t>
            </a:r>
            <a:r>
              <a:rPr lang="en-US" i="1" dirty="0">
                <a:latin typeface="+mn-lt"/>
              </a:rPr>
              <a:t>C</a:t>
            </a:r>
            <a:r>
              <a:rPr lang="en-US" dirty="0">
                <a:latin typeface="+mn-lt"/>
              </a:rPr>
              <a:t>* </a:t>
            </a:r>
          </a:p>
        </p:txBody>
      </p:sp>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Box 20"/>
          <p:cNvSpPr txBox="1"/>
          <p:nvPr/>
        </p:nvSpPr>
        <p:spPr>
          <a:xfrm>
            <a:off x="4899173" y="3553659"/>
            <a:ext cx="1519968" cy="369332"/>
          </a:xfrm>
          <a:prstGeom prst="rect">
            <a:avLst/>
          </a:prstGeom>
          <a:noFill/>
        </p:spPr>
        <p:txBody>
          <a:bodyPr wrap="none" rtlCol="0">
            <a:spAutoFit/>
          </a:bodyPr>
          <a:lstStyle/>
          <a:p>
            <a:r>
              <a:rPr lang="en-US" i="1" dirty="0">
                <a:latin typeface="+mn-lt"/>
              </a:rPr>
              <a:t>n’ (other goal)</a:t>
            </a:r>
            <a:endParaRPr lang="en-US" dirty="0">
              <a:latin typeface="+mn-lt"/>
            </a:endParaRPr>
          </a:p>
        </p:txBody>
      </p:sp>
      <p:sp>
        <p:nvSpPr>
          <p:cNvPr id="23" name="Rectangle 22"/>
          <p:cNvSpPr/>
          <p:nvPr/>
        </p:nvSpPr>
        <p:spPr>
          <a:xfrm>
            <a:off x="6649757" y="3593068"/>
            <a:ext cx="2478564" cy="369332"/>
          </a:xfrm>
          <a:prstGeom prst="rect">
            <a:avLst/>
          </a:prstGeom>
        </p:spPr>
        <p:txBody>
          <a:bodyPr wrap="none">
            <a:spAutoFit/>
          </a:bodyPr>
          <a:lstStyle/>
          <a:p>
            <a:r>
              <a:rPr lang="en-US" i="1" dirty="0">
                <a:latin typeface="+mn-lt"/>
              </a:rPr>
              <a:t>g</a:t>
            </a:r>
            <a:r>
              <a:rPr lang="en-US" dirty="0">
                <a:latin typeface="+mn-lt"/>
              </a:rPr>
              <a:t>(</a:t>
            </a:r>
            <a:r>
              <a:rPr lang="en-US" i="1" dirty="0">
                <a:latin typeface="+mn-lt"/>
              </a:rPr>
              <a:t>n'</a:t>
            </a:r>
            <a:r>
              <a:rPr lang="en-US" dirty="0">
                <a:latin typeface="+mn-lt"/>
              </a:rPr>
              <a:t>) </a:t>
            </a:r>
            <a:r>
              <a:rPr lang="en-US" dirty="0">
                <a:latin typeface="+mn-lt"/>
                <a:sym typeface="Symbol"/>
              </a:rPr>
              <a:t> </a:t>
            </a:r>
            <a:r>
              <a:rPr lang="en-US" i="1" dirty="0">
                <a:latin typeface="+mn-lt"/>
              </a:rPr>
              <a:t>f</a:t>
            </a:r>
            <a:r>
              <a:rPr lang="en-US" dirty="0">
                <a:latin typeface="+mn-lt"/>
              </a:rPr>
              <a:t>(</a:t>
            </a:r>
            <a:r>
              <a:rPr lang="en-US" i="1" dirty="0">
                <a:latin typeface="+mn-lt"/>
              </a:rPr>
              <a:t>n</a:t>
            </a:r>
            <a:r>
              <a:rPr lang="en-US" dirty="0">
                <a:latin typeface="+mn-lt"/>
              </a:rPr>
              <a:t>) </a:t>
            </a:r>
            <a:r>
              <a:rPr lang="en-US" dirty="0">
                <a:latin typeface="+mn-lt"/>
                <a:sym typeface="Wingdings" panose="05000000000000000000" pitchFamily="2" charset="2"/>
              </a:rPr>
              <a:t> </a:t>
            </a:r>
            <a:r>
              <a:rPr lang="en-US" i="1" dirty="0"/>
              <a:t>g</a:t>
            </a:r>
            <a:r>
              <a:rPr lang="en-US" dirty="0"/>
              <a:t>(</a:t>
            </a:r>
            <a:r>
              <a:rPr lang="en-US" i="1" dirty="0"/>
              <a:t>n'</a:t>
            </a:r>
            <a:r>
              <a:rPr lang="en-US" dirty="0"/>
              <a:t>) </a:t>
            </a:r>
            <a:r>
              <a:rPr lang="en-US" dirty="0">
                <a:sym typeface="Symbol"/>
              </a:rPr>
              <a:t></a:t>
            </a:r>
            <a:r>
              <a:rPr lang="en-US" dirty="0"/>
              <a:t> </a:t>
            </a:r>
            <a:r>
              <a:rPr lang="en-US" i="1" dirty="0">
                <a:latin typeface="+mn-lt"/>
              </a:rPr>
              <a:t>C</a:t>
            </a:r>
            <a:r>
              <a:rPr lang="en-US" dirty="0">
                <a:latin typeface="+mn-lt"/>
              </a:rPr>
              <a:t>* </a:t>
            </a:r>
          </a:p>
        </p:txBody>
      </p:sp>
      <p:sp>
        <p:nvSpPr>
          <p:cNvPr id="17" name="Rectangle 16">
            <a:extLst>
              <a:ext uri="{FF2B5EF4-FFF2-40B4-BE49-F238E27FC236}">
                <a16:creationId xmlns:a16="http://schemas.microsoft.com/office/drawing/2014/main" id="{356A35BE-A8E7-45DA-8EFF-A8AA655CE1F8}"/>
              </a:ext>
            </a:extLst>
          </p:cNvPr>
          <p:cNvSpPr/>
          <p:nvPr/>
        </p:nvSpPr>
        <p:spPr>
          <a:xfrm>
            <a:off x="6390566" y="1375649"/>
            <a:ext cx="1713931" cy="369332"/>
          </a:xfrm>
          <a:prstGeom prst="rect">
            <a:avLst/>
          </a:prstGeom>
        </p:spPr>
        <p:txBody>
          <a:bodyPr wrap="none">
            <a:spAutoFit/>
          </a:bodyPr>
          <a:lstStyle/>
          <a:p>
            <a:r>
              <a:rPr lang="en-US" i="1" dirty="0"/>
              <a:t>f</a:t>
            </a:r>
            <a:r>
              <a:rPr lang="en-US" dirty="0"/>
              <a:t>(</a:t>
            </a:r>
            <a:r>
              <a:rPr lang="en-US" i="1" dirty="0"/>
              <a:t>n</a:t>
            </a:r>
            <a:r>
              <a:rPr lang="en-US" dirty="0"/>
              <a:t>)</a:t>
            </a:r>
            <a:r>
              <a:rPr lang="en-US" i="1" dirty="0"/>
              <a:t> = g</a:t>
            </a:r>
            <a:r>
              <a:rPr lang="en-US" dirty="0"/>
              <a:t>(</a:t>
            </a:r>
            <a:r>
              <a:rPr lang="en-US" i="1" dirty="0"/>
              <a:t>n</a:t>
            </a:r>
            <a:r>
              <a:rPr lang="en-US" dirty="0"/>
              <a:t>)</a:t>
            </a:r>
            <a:r>
              <a:rPr lang="en-US" i="1" dirty="0"/>
              <a:t> + h</a:t>
            </a:r>
            <a:r>
              <a:rPr lang="en-US" dirty="0"/>
              <a:t>(</a:t>
            </a:r>
            <a:r>
              <a:rPr lang="en-US" i="1" dirty="0"/>
              <a:t>n</a:t>
            </a: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20" grpId="0" animBg="1"/>
      <p:bldP spid="21" grpId="0"/>
      <p:bldP spid="21" grpId="1"/>
      <p:bldP spid="2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p:sp>
        <p:nvSpPr>
          <p:cNvPr id="3" name="Content Placeholder 2"/>
          <p:cNvSpPr>
            <a:spLocks noGrp="1"/>
          </p:cNvSpPr>
          <p:nvPr>
            <p:ph idx="1"/>
          </p:nvPr>
        </p:nvSpPr>
        <p:spPr/>
        <p:txBody>
          <a:bodyPr/>
          <a:lstStyle/>
          <a:p>
            <a:r>
              <a:rPr lang="en-US" dirty="0"/>
              <a:t>A* is </a:t>
            </a:r>
            <a:r>
              <a:rPr lang="en-US" b="1" dirty="0">
                <a:solidFill>
                  <a:srgbClr val="FF0000"/>
                </a:solidFill>
              </a:rPr>
              <a:t>optimally efficient </a:t>
            </a:r>
          </a:p>
          <a:p>
            <a:pPr lvl="1"/>
            <a:endParaRPr lang="en-US" dirty="0"/>
          </a:p>
          <a:p>
            <a:pPr lvl="1"/>
            <a:r>
              <a:rPr lang="en-US" dirty="0"/>
              <a:t>No other tree-based search algorithm that uses the same heuristic can expand fewer nodes and still be guaranteed to find the optimal solution.</a:t>
            </a:r>
          </a:p>
          <a:p>
            <a:endParaRPr lang="en-US" dirty="0"/>
          </a:p>
          <a:p>
            <a:pPr lvl="1"/>
            <a:r>
              <a:rPr lang="en-US" dirty="0"/>
              <a:t>Any algorithm that does not expand all nodes with </a:t>
            </a:r>
            <a:r>
              <a:rPr lang="en-US" i="1" dirty="0"/>
              <a:t>f</a:t>
            </a:r>
            <a:r>
              <a:rPr lang="en-US" dirty="0"/>
              <a:t>(</a:t>
            </a:r>
            <a:r>
              <a:rPr lang="en-US" i="1" dirty="0"/>
              <a:t>n</a:t>
            </a:r>
            <a:r>
              <a:rPr lang="en-US" dirty="0"/>
              <a:t>) &lt; </a:t>
            </a:r>
            <a:r>
              <a:rPr lang="en-US" i="1" dirty="0"/>
              <a:t>C</a:t>
            </a:r>
            <a:r>
              <a:rPr lang="en-US" dirty="0"/>
              <a:t>* (the lowest cost of going to a goal node) risks missing the optimal solution.</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p:sp>
        <p:nvSpPr>
          <p:cNvPr id="27651" name="Rectangle 3"/>
          <p:cNvSpPr>
            <a:spLocks noGrp="1" noChangeArrowheads="1"/>
          </p:cNvSpPr>
          <p:nvPr>
            <p:ph idx="1"/>
          </p:nvPr>
        </p:nvSpPr>
        <p:spPr/>
        <p:txBody>
          <a:bodyPr>
            <a:normAutofit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r>
              <a:rPr lang="en-US" sz="2400" i="1" dirty="0"/>
              <a:t>f</a:t>
            </a:r>
            <a:r>
              <a:rPr lang="en-US" sz="2400" dirty="0"/>
              <a:t>(</a:t>
            </a:r>
            <a:r>
              <a:rPr lang="en-US" sz="2400" i="1" dirty="0"/>
              <a:t>n</a:t>
            </a:r>
            <a:r>
              <a:rPr lang="en-US" sz="2400" dirty="0"/>
              <a:t>) </a:t>
            </a:r>
            <a:r>
              <a:rPr lang="en-US" sz="2400" i="1" dirty="0">
                <a:cs typeface="Arial" pitchFamily="34" charset="0"/>
              </a:rPr>
              <a:t>≤</a:t>
            </a:r>
            <a:r>
              <a:rPr lang="en-US" sz="2400" i="1" dirty="0"/>
              <a:t> C* </a:t>
            </a:r>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651">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6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bldLvl="2"/>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p:sp>
        <p:nvSpPr>
          <p:cNvPr id="28675" name="Rectangle 3"/>
          <p:cNvSpPr>
            <a:spLocks noGrp="1" noChangeArrowheads="1"/>
          </p:cNvSpPr>
          <p:nvPr>
            <p:ph idx="1"/>
          </p:nvPr>
        </p:nvSpPr>
        <p:spPr>
          <a:xfrm>
            <a:off x="628650" y="1371600"/>
            <a:ext cx="7886700" cy="4351338"/>
          </a:xfrm>
        </p:spPr>
        <p:txBody>
          <a:bodyPr>
            <a:noAutofit/>
          </a:bodyPr>
          <a:lstStyle/>
          <a:p>
            <a:r>
              <a:rPr lang="en-US" sz="2400" dirty="0"/>
              <a:t>Heuristics for the 8-puzzle</a:t>
            </a:r>
          </a:p>
          <a:p>
            <a:pPr lvl="1">
              <a:buNone/>
            </a:pPr>
            <a:r>
              <a:rPr lang="en-US" sz="2400" i="1" dirty="0"/>
              <a:t>h</a:t>
            </a:r>
            <a:r>
              <a:rPr lang="en-US" sz="2400" baseline="-25000" dirty="0"/>
              <a:t>1</a:t>
            </a:r>
            <a:r>
              <a:rPr lang="en-US" sz="2400" dirty="0"/>
              <a:t>(</a:t>
            </a:r>
            <a:r>
              <a:rPr lang="en-US" sz="2400" i="1" dirty="0"/>
              <a:t>n</a:t>
            </a:r>
            <a:r>
              <a:rPr lang="en-US" sz="2400" dirty="0"/>
              <a:t>)</a:t>
            </a:r>
            <a:r>
              <a:rPr lang="en-US" sz="2400" i="1" dirty="0"/>
              <a:t> </a:t>
            </a:r>
            <a:r>
              <a:rPr lang="en-US" sz="2400" dirty="0"/>
              <a:t>= number of misplaced tiles</a:t>
            </a:r>
          </a:p>
          <a:p>
            <a:pPr lvl="1">
              <a:buNone/>
            </a:pPr>
            <a:r>
              <a:rPr lang="en-US" sz="2400" i="1" dirty="0"/>
              <a:t>h</a:t>
            </a:r>
            <a:r>
              <a:rPr lang="en-US" sz="2400" baseline="-25000" dirty="0"/>
              <a:t>2</a:t>
            </a:r>
            <a:r>
              <a:rPr lang="en-US" sz="2400" dirty="0"/>
              <a:t>(</a:t>
            </a:r>
            <a:r>
              <a:rPr lang="en-US" sz="2400" i="1" dirty="0"/>
              <a:t>n</a:t>
            </a:r>
            <a:r>
              <a:rPr lang="en-US" sz="2400" dirty="0"/>
              <a:t>)</a:t>
            </a:r>
            <a:r>
              <a:rPr lang="en-US" sz="2400" i="1" dirty="0"/>
              <a:t> </a:t>
            </a:r>
            <a:r>
              <a:rPr lang="en-US" sz="2400" dirty="0"/>
              <a:t>= total Manhattan distance (number of squares from desired location of each tile)</a:t>
            </a:r>
            <a:br>
              <a:rPr lang="en-US" sz="2400" dirty="0"/>
            </a:br>
            <a:endParaRPr lang="en-US" sz="2400" dirty="0"/>
          </a:p>
          <a:p>
            <a:pPr>
              <a:buFontTx/>
              <a:buNone/>
            </a:pPr>
            <a:endParaRPr lang="en-US" sz="2400" dirty="0"/>
          </a:p>
          <a:p>
            <a:pPr>
              <a:buFontTx/>
              <a:buNone/>
            </a:pPr>
            <a:endParaRPr lang="en-US" sz="2400" dirty="0"/>
          </a:p>
          <a:p>
            <a:pPr>
              <a:buFontTx/>
              <a:buNone/>
            </a:pPr>
            <a:endParaRPr lang="en-US" sz="2400" dirty="0"/>
          </a:p>
          <a:p>
            <a:pPr lvl="1" algn="ctr">
              <a:buNone/>
            </a:pPr>
            <a:br>
              <a:rPr lang="en-US" sz="2400" dirty="0"/>
            </a:br>
            <a:endParaRPr lang="en-US" sz="2400" dirty="0"/>
          </a:p>
          <a:p>
            <a:pPr lvl="1" algn="ctr">
              <a:buNone/>
            </a:pPr>
            <a:r>
              <a:rPr lang="en-US" sz="2400" i="1" dirty="0"/>
              <a:t>h</a:t>
            </a:r>
            <a:r>
              <a:rPr lang="en-US" sz="2400" baseline="-25000" dirty="0"/>
              <a:t>1</a:t>
            </a:r>
            <a:r>
              <a:rPr lang="en-US" sz="2400" dirty="0"/>
              <a:t>(start) = 8</a:t>
            </a:r>
          </a:p>
          <a:p>
            <a:pPr lvl="1" algn="ctr">
              <a:buNone/>
            </a:pPr>
            <a:r>
              <a:rPr lang="en-US" sz="2400" i="1" dirty="0"/>
              <a:t>h</a:t>
            </a:r>
            <a:r>
              <a:rPr lang="en-US" sz="2400" baseline="-25000" dirty="0"/>
              <a:t>2</a:t>
            </a:r>
            <a:r>
              <a:rPr lang="en-US" sz="2400" dirty="0"/>
              <a:t>(start) = 3+1+2+2+2+3+3+2 = 18</a:t>
            </a:r>
          </a:p>
          <a:p>
            <a:r>
              <a:rPr lang="en-US" sz="2400" dirty="0"/>
              <a:t>Are </a:t>
            </a:r>
            <a:r>
              <a:rPr lang="en-US" sz="2400" i="1" dirty="0"/>
              <a:t>h</a:t>
            </a:r>
            <a:r>
              <a:rPr lang="en-US" sz="2400" baseline="-25000" dirty="0"/>
              <a:t>1 </a:t>
            </a:r>
            <a:r>
              <a:rPr lang="en-US" sz="2400" dirty="0"/>
              <a:t>and </a:t>
            </a:r>
            <a:r>
              <a:rPr lang="en-US" sz="2400" i="1" dirty="0"/>
              <a:t>h</a:t>
            </a:r>
            <a:r>
              <a:rPr lang="en-US" sz="2400" baseline="-25000" dirty="0"/>
              <a:t>2 </a:t>
            </a:r>
            <a:r>
              <a:rPr lang="en-US" sz="2400" dirty="0"/>
              <a:t>admissible?</a:t>
            </a:r>
          </a:p>
        </p:txBody>
      </p:sp>
      <p:pic>
        <p:nvPicPr>
          <p:cNvPr id="28677" name="Picture 5" descr="8puzzle"/>
          <p:cNvPicPr>
            <a:picLocks noChangeAspect="1" noChangeArrowheads="1"/>
          </p:cNvPicPr>
          <p:nvPr/>
        </p:nvPicPr>
        <p:blipFill>
          <a:blip r:embed="rId3" cstate="print"/>
          <a:srcRect/>
          <a:stretch>
            <a:fillRect/>
          </a:stretch>
        </p:blipFill>
        <p:spPr bwMode="auto">
          <a:xfrm>
            <a:off x="2524125" y="3048000"/>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4267200" y="6011862"/>
            <a:ext cx="1905000" cy="625474"/>
          </a:xfrm>
          <a:prstGeom prst="wedgeEllipseCallout">
            <a:avLst>
              <a:gd name="adj1" fmla="val -61458"/>
              <a:gd name="adj2" fmla="val -730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67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67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a:t>
            </a:r>
          </a:p>
          <a:p>
            <a:r>
              <a:rPr lang="en-US" sz="2000" dirty="0"/>
              <a:t>If the rules of the 8-puzzle are relaxed so that a tile can move </a:t>
            </a:r>
            <a:r>
              <a:rPr lang="en-US" sz="2000" dirty="0">
                <a:solidFill>
                  <a:srgbClr val="FF0000"/>
                </a:solidFill>
              </a:rPr>
              <a:t>anywhere</a:t>
            </a:r>
            <a:r>
              <a:rPr lang="en-US" sz="2000" dirty="0"/>
              <a:t>, then </a:t>
            </a:r>
            <a:r>
              <a:rPr lang="en-US" sz="2000" i="1" dirty="0"/>
              <a:t>h</a:t>
            </a:r>
            <a:r>
              <a:rPr lang="en-US" sz="2000" baseline="-25000" dirty="0"/>
              <a:t>1</a:t>
            </a:r>
            <a:r>
              <a:rPr lang="en-US" sz="2000" dirty="0"/>
              <a:t>(</a:t>
            </a:r>
            <a:r>
              <a:rPr lang="en-US" sz="2000" i="1" dirty="0"/>
              <a:t>n</a:t>
            </a:r>
            <a:r>
              <a:rPr lang="en-US" sz="2000" dirty="0"/>
              <a:t>)</a:t>
            </a:r>
            <a:r>
              <a:rPr lang="en-US" sz="2000" i="1" dirty="0"/>
              <a:t> </a:t>
            </a:r>
            <a:r>
              <a:rPr lang="en-US" sz="2000" dirty="0"/>
              <a:t>gives the shortest solution.</a:t>
            </a:r>
          </a:p>
          <a:p>
            <a:r>
              <a:rPr lang="en-US" sz="2000" dirty="0"/>
              <a:t>If the rules are relaxed so that a tile can move to </a:t>
            </a:r>
            <a:r>
              <a:rPr lang="en-US" sz="2000" dirty="0">
                <a:solidFill>
                  <a:srgbClr val="FF0000"/>
                </a:solidFill>
              </a:rPr>
              <a:t>any adjacent square,</a:t>
            </a:r>
            <a:r>
              <a:rPr lang="en-US" sz="2000" dirty="0"/>
              <a:t> then </a:t>
            </a:r>
            <a:r>
              <a:rPr lang="en-US" sz="2000" i="1" dirty="0"/>
              <a:t>h</a:t>
            </a:r>
            <a:r>
              <a:rPr lang="en-US" sz="2000" baseline="-25000" dirty="0"/>
              <a:t>2</a:t>
            </a:r>
            <a:r>
              <a:rPr lang="en-US" sz="2000" dirty="0"/>
              <a:t>(</a:t>
            </a:r>
            <a:r>
              <a:rPr lang="en-US" sz="2000" i="1" dirty="0"/>
              <a:t>n</a:t>
            </a:r>
            <a:r>
              <a:rPr lang="en-US" sz="2000" dirty="0"/>
              <a:t>)</a:t>
            </a:r>
            <a:r>
              <a:rPr lang="en-US" sz="2000" i="1" dirty="0"/>
              <a:t> </a:t>
            </a:r>
            <a:r>
              <a:rPr lang="en-US" sz="2000" dirty="0"/>
              <a:t>gives the shortest solution.</a:t>
            </a:r>
          </a:p>
        </p:txBody>
      </p:sp>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3" cstate="print"/>
          <a:srcRect/>
          <a:stretch>
            <a:fillRect/>
          </a:stretch>
        </p:blipFill>
        <p:spPr bwMode="auto">
          <a:xfrm>
            <a:off x="762000" y="4467225"/>
            <a:ext cx="4257675" cy="2162175"/>
          </a:xfrm>
          <a:prstGeom prst="rect">
            <a:avLst/>
          </a:prstGeom>
          <a:noFill/>
        </p:spPr>
      </p:pic>
      <p:sp>
        <p:nvSpPr>
          <p:cNvPr id="2" name="Rectangle 1">
            <a:extLst>
              <a:ext uri="{FF2B5EF4-FFF2-40B4-BE49-F238E27FC236}">
                <a16:creationId xmlns:a16="http://schemas.microsoft.com/office/drawing/2014/main" id="{16A7BB08-C7D6-4FA0-8AAE-E2FDBC693D13}"/>
              </a:ext>
            </a:extLst>
          </p:cNvPr>
          <p:cNvSpPr/>
          <p:nvPr/>
        </p:nvSpPr>
        <p:spPr>
          <a:xfrm>
            <a:off x="5276850" y="4912063"/>
            <a:ext cx="3714750" cy="1015663"/>
          </a:xfrm>
          <a:prstGeom prst="rect">
            <a:avLst/>
          </a:prstGeom>
        </p:spPr>
        <p:txBody>
          <a:bodyPr wrap="square">
            <a:spAutoFit/>
          </a:bodyPr>
          <a:lstStyle/>
          <a:p>
            <a:r>
              <a:rPr lang="en-US" sz="2000" i="1" dirty="0"/>
              <a:t>h</a:t>
            </a:r>
            <a:r>
              <a:rPr lang="en-US" sz="2000" baseline="-25000" dirty="0"/>
              <a:t>1</a:t>
            </a:r>
            <a:r>
              <a:rPr lang="en-US" sz="2000" dirty="0"/>
              <a:t>(start) = 8</a:t>
            </a:r>
          </a:p>
          <a:p>
            <a:endParaRPr lang="en-US" sz="2000" i="1" dirty="0"/>
          </a:p>
          <a:p>
            <a:r>
              <a:rPr lang="en-US" sz="2000" i="1" dirty="0"/>
              <a:t>h</a:t>
            </a:r>
            <a:r>
              <a:rPr lang="en-US" sz="2000" baseline="-25000" dirty="0"/>
              <a:t>2</a:t>
            </a:r>
            <a:r>
              <a:rPr lang="en-US" sz="2000" dirty="0"/>
              <a:t>(start) = 3+1+2+2+2+3+3+2 = 18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buNone/>
            </a:pPr>
            <a:r>
              <a:rPr lang="en-US" sz="2000"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a:t>
            </a:r>
            <a:r>
              <a:rPr lang="en-US" dirty="0" err="1"/>
              <a:t>subproblems</a:t>
            </a:r>
            <a:endParaRPr lang="en-US" dirty="0"/>
          </a:p>
        </p:txBody>
      </p:sp>
      <p:sp>
        <p:nvSpPr>
          <p:cNvPr id="3" name="Content Placeholder 2"/>
          <p:cNvSpPr>
            <a:spLocks noGrp="1"/>
          </p:cNvSpPr>
          <p:nvPr>
            <p:ph idx="1"/>
          </p:nvPr>
        </p:nvSpPr>
        <p:spPr/>
        <p:txBody>
          <a:bodyPr/>
          <a:lstStyle/>
          <a:p>
            <a:r>
              <a:rPr lang="en-US" sz="2400" dirty="0"/>
              <a:t>Let h</a:t>
            </a:r>
            <a:r>
              <a:rPr lang="en-US" sz="2400" baseline="-25000" dirty="0"/>
              <a:t>3</a:t>
            </a:r>
            <a:r>
              <a:rPr lang="en-US" sz="2400" dirty="0"/>
              <a:t>(n)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i="1" dirty="0"/>
              <a:t>pattern database.</a:t>
            </a:r>
          </a:p>
        </p:txBody>
      </p:sp>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3"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371600"/>
                <a:ext cx="7886700" cy="4351338"/>
              </a:xfrm>
            </p:spPr>
            <p:txBody>
              <a:bodyPr/>
              <a:lstStyle/>
              <a:p>
                <a:pPr marL="0" indent="0">
                  <a:buNone/>
                </a:pPr>
                <a:r>
                  <a:rPr lang="en-US" sz="2800" b="1" dirty="0"/>
                  <a:t>Definition: </a:t>
                </a:r>
                <a:r>
                  <a:rPr lang="en-US" sz="2800" dirty="0"/>
                  <a:t>If </a:t>
                </a:r>
                <a:r>
                  <a:rPr lang="en-US" sz="2800" i="1" dirty="0"/>
                  <a:t>h</a:t>
                </a:r>
                <a:r>
                  <a:rPr lang="en-US" sz="2800" baseline="-25000" dirty="0"/>
                  <a:t>1 </a:t>
                </a:r>
                <a:r>
                  <a:rPr lang="en-US" sz="2800" dirty="0"/>
                  <a:t>and </a:t>
                </a:r>
                <a:r>
                  <a:rPr lang="en-US" sz="2800" i="1" dirty="0"/>
                  <a:t>h</a:t>
                </a:r>
                <a:r>
                  <a:rPr lang="en-US" sz="2800" baseline="-25000" dirty="0"/>
                  <a:t>2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r>
                  <a:rPr lang="en-US" sz="2800" i="1" dirty="0"/>
                  <a:t>n,</a:t>
                </a:r>
                <a:r>
                  <a:rPr lang="en-US" sz="2800" dirty="0"/>
                  <a:t> then </a:t>
                </a:r>
                <a:br>
                  <a:rPr lang="en-US" sz="2800" dirty="0"/>
                </a:br>
                <a:r>
                  <a:rPr lang="en-US" sz="2800" i="1" dirty="0"/>
                  <a:t>h</a:t>
                </a:r>
                <a:r>
                  <a:rPr lang="en-US" sz="2800" baseline="-25000" dirty="0"/>
                  <a:t>2</a:t>
                </a:r>
                <a:r>
                  <a:rPr lang="en-US" sz="2800" i="1" dirty="0"/>
                  <a:t> </a:t>
                </a:r>
                <a:r>
                  <a:rPr lang="en-US" sz="2800" dirty="0">
                    <a:solidFill>
                      <a:srgbClr val="FF0000"/>
                    </a:solidFill>
                  </a:rPr>
                  <a:t>dominates</a:t>
                </a:r>
                <a:r>
                  <a:rPr lang="en-US" sz="2800" dirty="0"/>
                  <a:t> </a:t>
                </a:r>
                <a:r>
                  <a:rPr lang="en-US" sz="2800" i="1" dirty="0"/>
                  <a:t>h</a:t>
                </a:r>
                <a:r>
                  <a:rPr lang="en-US" sz="2800" baseline="-25000" dirty="0"/>
                  <a:t>1</a:t>
                </a:r>
                <a:r>
                  <a:rPr lang="en-US" sz="2800" i="1" dirty="0"/>
                  <a:t> </a:t>
                </a:r>
              </a:p>
              <a:p>
                <a:endParaRPr lang="en-US" sz="2800" dirty="0"/>
              </a:p>
              <a:p>
                <a:pPr marL="0" indent="0">
                  <a:buNone/>
                </a:pPr>
                <a:r>
                  <a:rPr lang="en-US" sz="2800" dirty="0"/>
                  <a:t>Which one is better for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r>
                  <a:rPr lang="en-US" sz="2400" dirty="0"/>
                  <a:t>A* search with </a:t>
                </a:r>
                <a:r>
                  <a:rPr lang="en-US" sz="2400" i="1" dirty="0"/>
                  <a:t>h</a:t>
                </a:r>
                <a:r>
                  <a:rPr lang="en-US" sz="2400" baseline="-25000" dirty="0"/>
                  <a:t>2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371600"/>
                <a:ext cx="7886700" cy="4351338"/>
              </a:xfrm>
              <a:blipFill>
                <a:blip r:embed="rId3"/>
                <a:stretch>
                  <a:fillRect l="-1546" t="-2241" r="-85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mc:AlternateContent xmlns:mc="http://schemas.openxmlformats.org/markup-compatibility/2006" xmlns:a14="http://schemas.microsoft.com/office/drawing/2010/main">
        <mc:Choice Requires="a14">
          <p:sp>
            <p:nvSpPr>
              <p:cNvPr id="6147" name="Rectangle 3"/>
              <p:cNvSpPr>
                <a:spLocks noGrp="1" noChangeArrowheads="1"/>
              </p:cNvSpPr>
              <p:nvPr>
                <p:ph idx="1"/>
              </p:nvPr>
            </p:nvSpPr>
            <p:spPr>
              <a:xfrm>
                <a:off x="457200" y="4234621"/>
                <a:ext cx="8448907" cy="2394779"/>
              </a:xfrm>
            </p:spPr>
            <p:txBody>
              <a:bodyPr>
                <a:normAutofit fontScale="92500" lnSpcReduction="10000"/>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and states</a:t>
                </a:r>
              </a:p>
              <a:p>
                <a:pPr lvl="1"/>
                <a:r>
                  <a:rPr lang="en-US" sz="2000" dirty="0"/>
                  <a:t>There are 8 possible atomic states of the system. </a:t>
                </a:r>
              </a:p>
              <a:p>
                <a:pPr lvl="1"/>
                <a:r>
                  <a:rPr lang="en-US" sz="2000" dirty="0"/>
                  <a:t>Why is the number of states for </a:t>
                </a:r>
                <a:r>
                  <a:rPr lang="en-US" sz="2000" i="1" dirty="0"/>
                  <a:t>n</a:t>
                </a:r>
                <a:r>
                  <a:rPr lang="en-US" sz="2000" dirty="0"/>
                  <a:t> possible locations  </a:t>
                </a:r>
                <a14:m>
                  <m:oMath xmlns:m="http://schemas.openxmlformats.org/officeDocument/2006/math">
                    <m:r>
                      <a:rPr lang="en-US" sz="2000" b="0" i="1" smtClean="0">
                        <a:latin typeface="Cambria Math" panose="02040503050406030204" pitchFamily="18" charset="0"/>
                      </a:rPr>
                      <m:t>𝑛</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e>
                    </m:d>
                  </m:oMath>
                </a14:m>
                <a:r>
                  <a:rPr lang="en-US" sz="2000" dirty="0"/>
                  <a:t>?</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mc:Choice>
        <mc:Fallback xmlns="">
          <p:sp>
            <p:nvSpPr>
              <p:cNvPr id="6147" name="Rectangle 3"/>
              <p:cNvSpPr>
                <a:spLocks noGrp="1" noRot="1" noChangeAspect="1" noMove="1" noResize="1" noEditPoints="1" noAdjustHandles="1" noChangeArrowheads="1" noChangeShapeType="1" noTextEdit="1"/>
              </p:cNvSpPr>
              <p:nvPr>
                <p:ph idx="1"/>
              </p:nvPr>
            </p:nvSpPr>
            <p:spPr>
              <a:xfrm>
                <a:off x="457200" y="4234621"/>
                <a:ext cx="8448907" cy="2394779"/>
              </a:xfrm>
              <a:blipFill>
                <a:blip r:embed="rId4"/>
                <a:stretch>
                  <a:fillRect l="-794" t="-4326" b="-4580"/>
                </a:stretch>
              </a:blipFill>
            </p:spPr>
            <p:txBody>
              <a:bodyPr/>
              <a:lstStyle/>
              <a:p>
                <a:r>
                  <a:rPr lang="en-US">
                    <a:noFill/>
                  </a:rPr>
                  <a:t> </a:t>
                </a:r>
              </a:p>
            </p:txBody>
          </p:sp>
        </mc:Fallback>
      </mc:AlternateContent>
      <p:pic>
        <p:nvPicPr>
          <p:cNvPr id="6" name="Picture 4" descr="vacuum2-environment"/>
          <p:cNvPicPr>
            <a:picLocks noChangeAspect="1" noChangeArrowheads="1"/>
          </p:cNvPicPr>
          <p:nvPr/>
        </p:nvPicPr>
        <p:blipFill>
          <a:blip r:embed="rId5"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d):</a:t>
            </a:r>
          </a:p>
          <a:p>
            <a:endParaRPr lang="en-US" sz="2400" dirty="0"/>
          </a:p>
          <a:p>
            <a:r>
              <a:rPr lang="en-US" sz="2400" i="1" dirty="0"/>
              <a:t>d=</a:t>
            </a:r>
            <a:r>
              <a:rPr lang="en-US" sz="2400" dirty="0"/>
              <a:t>12</a:t>
            </a:r>
            <a:r>
              <a:rPr lang="en-US" sz="2400" i="1" dirty="0"/>
              <a:t>	</a:t>
            </a:r>
            <a:r>
              <a:rPr lang="en-US" sz="2400" dirty="0"/>
              <a:t>IDS      = 3,644,035 nodes</a:t>
            </a:r>
            <a:br>
              <a:rPr lang="en-US" sz="2400" dirty="0"/>
            </a:br>
            <a:r>
              <a:rPr lang="en-US" sz="2400" dirty="0"/>
              <a:t>		A</a:t>
            </a:r>
            <a:r>
              <a:rPr lang="en-US" sz="2400" baseline="30000" dirty="0"/>
              <a:t>*</a:t>
            </a:r>
            <a:r>
              <a:rPr lang="en-US" sz="2400" dirty="0"/>
              <a:t>(</a:t>
            </a:r>
            <a:r>
              <a:rPr lang="en-US" sz="2400" i="1" dirty="0"/>
              <a:t>h</a:t>
            </a:r>
            <a:r>
              <a:rPr lang="en-US" sz="2400" baseline="-25000" dirty="0"/>
              <a:t>1</a:t>
            </a:r>
            <a:r>
              <a:rPr lang="en-US" sz="2400" dirty="0"/>
              <a:t>) = 227 nodes </a:t>
            </a:r>
            <a:br>
              <a:rPr lang="en-US" sz="2400" dirty="0"/>
            </a:br>
            <a:r>
              <a:rPr lang="en-US" sz="2400" dirty="0"/>
              <a:t>		A</a:t>
            </a:r>
            <a:r>
              <a:rPr lang="en-US" sz="2400" baseline="30000" dirty="0"/>
              <a:t>*</a:t>
            </a:r>
            <a:r>
              <a:rPr lang="en-US" sz="2400" dirty="0"/>
              <a:t>(</a:t>
            </a:r>
            <a:r>
              <a:rPr lang="en-US" sz="2400" i="1" dirty="0"/>
              <a:t>h</a:t>
            </a:r>
            <a:r>
              <a:rPr lang="en-US" sz="2400" baseline="-25000" dirty="0"/>
              <a:t>2</a:t>
            </a:r>
            <a:r>
              <a:rPr lang="en-US" sz="2400" dirty="0"/>
              <a:t>) = 73 nodes </a:t>
            </a:r>
          </a:p>
          <a:p>
            <a:endParaRPr lang="en-US" sz="2400" i="1" dirty="0"/>
          </a:p>
          <a:p>
            <a:r>
              <a:rPr lang="en-US" sz="2400" i="1" dirty="0"/>
              <a:t>d=</a:t>
            </a:r>
            <a:r>
              <a:rPr lang="en-US" sz="2400" dirty="0"/>
              <a:t>24 </a:t>
            </a:r>
            <a:r>
              <a:rPr lang="en-US" sz="2400" i="1" dirty="0"/>
              <a:t>	</a:t>
            </a:r>
            <a:r>
              <a:rPr lang="en-US" sz="2400" dirty="0"/>
              <a:t>IDS      ≈ 54,000,000,000 nodes </a:t>
            </a:r>
            <a:br>
              <a:rPr lang="en-US" sz="2400" dirty="0"/>
            </a:br>
            <a:r>
              <a:rPr lang="en-US" sz="2400" dirty="0"/>
              <a:t>		A</a:t>
            </a:r>
            <a:r>
              <a:rPr lang="en-US" sz="2400" baseline="30000" dirty="0"/>
              <a:t>*</a:t>
            </a:r>
            <a:r>
              <a:rPr lang="en-US" sz="2400" dirty="0"/>
              <a:t>(</a:t>
            </a:r>
            <a:r>
              <a:rPr lang="en-US" sz="2400" i="1" dirty="0"/>
              <a:t>h</a:t>
            </a:r>
            <a:r>
              <a:rPr lang="en-US" sz="2400" baseline="-25000" dirty="0"/>
              <a:t>1</a:t>
            </a:r>
            <a:r>
              <a:rPr lang="en-US" sz="2400" dirty="0"/>
              <a:t>) = 39,135 nodes </a:t>
            </a:r>
            <a:br>
              <a:rPr lang="en-US" sz="2400" dirty="0"/>
            </a:br>
            <a:r>
              <a:rPr lang="en-US" sz="2400" dirty="0"/>
              <a:t>		A</a:t>
            </a:r>
            <a:r>
              <a:rPr lang="en-US" sz="2400" baseline="30000" dirty="0"/>
              <a:t>*</a:t>
            </a:r>
            <a:r>
              <a:rPr lang="en-US" sz="2400" dirty="0"/>
              <a:t>(</a:t>
            </a:r>
            <a:r>
              <a:rPr lang="en-US" sz="2400" i="1" dirty="0"/>
              <a:t>h</a:t>
            </a:r>
            <a:r>
              <a:rPr lang="en-US" sz="2400" baseline="-25000" dirty="0"/>
              <a:t>2</a:t>
            </a:r>
            <a:r>
              <a:rPr lang="en-US" sz="2400" dirty="0"/>
              <a:t>) = 1,641 nodes </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m:t>
                    </m:r>
                    <m:r>
                      <a:rPr lang="en-US" sz="2800" i="1" dirty="0">
                        <a:latin typeface="Cambria Math" panose="02040503050406030204" pitchFamily="18" charset="0"/>
                      </a:rPr>
                      <m:t>𝑛</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m:t>
                    </m:r>
                    <m:r>
                      <a:rPr lang="en-US" sz="2800" i="1" dirty="0">
                        <a:latin typeface="Cambria Math" panose="02040503050406030204" pitchFamily="18" charset="0"/>
                      </a:rPr>
                      <m:t>𝑛</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m:t>
                    </m:r>
                    <m:r>
                      <a:rPr lang="en-US" sz="2800" i="1" dirty="0">
                        <a:latin typeface="Cambria Math" panose="02040503050406030204" pitchFamily="18" charset="0"/>
                      </a:rPr>
                      <m:t>𝑛</m:t>
                    </m:r>
                    <m:r>
                      <a:rPr lang="en-US" sz="2800" i="1" dirty="0">
                        <a:latin typeface="Cambria Math" panose="02040503050406030204" pitchFamily="18" charset="0"/>
                      </a:rPr>
                      <m:t>), </m:t>
                    </m:r>
                  </m:oMath>
                </a14:m>
                <a:r>
                  <a:rPr lang="en-US" sz="2800" dirty="0"/>
                  <a:t>but none of them dominates the others</a:t>
                </a:r>
              </a:p>
              <a:p>
                <a:r>
                  <a:rPr lang="en-US" sz="2800" dirty="0"/>
                  <a:t>How can we combine them?</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8E9A008-7AFB-488C-9B9A-D0749557301F}"/>
              </a:ext>
            </a:extLst>
          </p:cNvPr>
          <p:cNvSpPr/>
          <p:nvPr/>
        </p:nvSpPr>
        <p:spPr>
          <a:xfrm>
            <a:off x="533400" y="4110037"/>
            <a:ext cx="7696200" cy="229076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575175"/>
              </a:xfrm>
            </p:spPr>
            <p:txBody>
              <a:bodyPr>
                <a:normAutofit fontScale="92500" lnSpcReduction="1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a:t>
                </a:r>
              </a:p>
              <a:p>
                <a:endParaRPr lang="en-US" dirty="0"/>
              </a:p>
              <a:p>
                <a:r>
                  <a:rPr lang="en-US" dirty="0"/>
                  <a:t>We could use inadmissible heuristics in A* search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dirty="0"/>
                  <a:t>This will break the algorithm’s optimality guaranty!</a:t>
                </a:r>
              </a:p>
              <a:p>
                <a:pPr lvl="1"/>
                <a:endParaRPr lang="en-US" dirty="0"/>
              </a:p>
              <a:p>
                <a:pPr lvl="1"/>
                <a:endParaRPr lang="en-US" dirty="0"/>
              </a:p>
              <a:p>
                <a:pPr marL="342900" lvl="1" indent="0" algn="ctr">
                  <a:buNone/>
                </a:pPr>
                <a14:m>
                  <m:oMathPara xmlns:m="http://schemas.openxmlformats.org/officeDocument/2006/math">
                    <m:oMathParaPr>
                      <m:jc m:val="centerGroup"/>
                    </m:oMathParaPr>
                    <m:oMath xmlns:m="http://schemas.openxmlformats.org/officeDocument/2006/math">
                      <m:r>
                        <m:rPr>
                          <m:sty m:val="p"/>
                        </m:rPr>
                        <a:rPr lang="en-US" sz="2600" b="0" i="0" smtClean="0">
                          <a:latin typeface="Cambria Math" panose="02040503050406030204" pitchFamily="18" charset="0"/>
                        </a:rPr>
                        <m:t>f</m:t>
                      </m:r>
                      <m:d>
                        <m:dPr>
                          <m:ctrlPr>
                            <a:rPr lang="en-US" sz="2600" i="1" smtClean="0">
                              <a:latin typeface="Cambria Math" panose="02040503050406030204" pitchFamily="18" charset="0"/>
                            </a:rPr>
                          </m:ctrlPr>
                        </m:dPr>
                        <m:e>
                          <m:r>
                            <a:rPr lang="en-US" sz="2600" b="0" i="1" smtClean="0">
                              <a:latin typeface="Cambria Math" panose="02040503050406030204" pitchFamily="18" charset="0"/>
                            </a:rPr>
                            <m:t>𝑛</m:t>
                          </m:r>
                        </m:e>
                      </m:d>
                      <m:r>
                        <a:rPr lang="en-US" sz="2600" b="0" i="1" smtClean="0">
                          <a:latin typeface="Cambria Math" panose="02040503050406030204" pitchFamily="18" charset="0"/>
                        </a:rPr>
                        <m:t>=</m:t>
                      </m:r>
                      <m:r>
                        <a:rPr lang="en-US" sz="2600" b="0" i="1" smtClean="0">
                          <a:latin typeface="Cambria Math" panose="02040503050406030204" pitchFamily="18" charset="0"/>
                        </a:rPr>
                        <m:t>𝑔</m:t>
                      </m:r>
                      <m:d>
                        <m:dPr>
                          <m:ctrlPr>
                            <a:rPr lang="en-US" sz="2600" i="1" smtClean="0">
                              <a:latin typeface="Cambria Math" panose="02040503050406030204" pitchFamily="18" charset="0"/>
                            </a:rPr>
                          </m:ctrlPr>
                        </m:dPr>
                        <m:e>
                          <m:r>
                            <a:rPr lang="en-US" sz="2600" b="0" i="1" smtClean="0">
                              <a:latin typeface="Cambria Math" panose="02040503050406030204" pitchFamily="18" charset="0"/>
                            </a:rPr>
                            <m:t>𝑛</m:t>
                          </m:r>
                        </m:e>
                      </m:d>
                      <m:r>
                        <a:rPr lang="en-US" sz="2600" b="0" i="1" smtClean="0">
                          <a:latin typeface="Cambria Math" panose="02040503050406030204" pitchFamily="18" charset="0"/>
                        </a:rPr>
                        <m:t>+</m:t>
                      </m:r>
                      <m:r>
                        <a:rPr lang="en-US" sz="2600" b="0" i="1" smtClean="0">
                          <a:latin typeface="Cambria Math" panose="02040503050406030204" pitchFamily="18" charset="0"/>
                        </a:rPr>
                        <m:t>𝑊</m:t>
                      </m:r>
                      <m:r>
                        <a:rPr lang="en-US" sz="2600" b="0" i="1" smtClean="0">
                          <a:latin typeface="Cambria Math" panose="02040503050406030204" pitchFamily="18" charset="0"/>
                        </a:rPr>
                        <m:t>×</m:t>
                      </m:r>
                      <m:r>
                        <a:rPr lang="en-US" sz="2600" b="0" i="1" smtClean="0">
                          <a:latin typeface="Cambria Math" panose="02040503050406030204" pitchFamily="18" charset="0"/>
                        </a:rPr>
                        <m:t>h</m:t>
                      </m:r>
                      <m:r>
                        <a:rPr lang="en-US" sz="2600" b="0" i="1" smtClean="0">
                          <a:latin typeface="Cambria Math" panose="02040503050406030204" pitchFamily="18" charset="0"/>
                        </a:rPr>
                        <m:t>(</m:t>
                      </m:r>
                      <m:r>
                        <a:rPr lang="en-US" sz="2600" b="0" i="1" smtClean="0">
                          <a:latin typeface="Cambria Math" panose="02040503050406030204" pitchFamily="18" charset="0"/>
                        </a:rPr>
                        <m:t>𝑛</m:t>
                      </m:r>
                      <m:r>
                        <a:rPr lang="en-US" sz="2600" b="0" i="1" smtClean="0">
                          <a:latin typeface="Cambria Math" panose="02040503050406030204" pitchFamily="18" charset="0"/>
                        </a:rPr>
                        <m:t>)</m:t>
                      </m:r>
                    </m:oMath>
                  </m:oMathPara>
                </a14:m>
                <a:endParaRPr lang="en-US" sz="2600" dirty="0"/>
              </a:p>
              <a:p>
                <a:pPr marL="342900" lvl="1" indent="0">
                  <a:buNone/>
                </a:pPr>
                <a:endParaRPr lang="en-US" dirty="0"/>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a:p>
                <a:pPr marL="0" indent="0">
                  <a:buNone/>
                </a:pPr>
                <a:r>
                  <a:rPr lang="en-US" dirty="0"/>
                  <a:t>Weighted A*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1&lt;</m:t>
                    </m:r>
                    <m:r>
                      <a:rPr lang="en-US" i="1">
                        <a:latin typeface="Cambria Math" panose="02040503050406030204" pitchFamily="18" charset="0"/>
                      </a:rPr>
                      <m:t>𝑊</m:t>
                    </m:r>
                    <m:r>
                      <a:rPr lang="en-US" b="0" i="1" smtClean="0">
                        <a:latin typeface="Cambria Math" panose="02040503050406030204" pitchFamily="18" charset="0"/>
                      </a:rPr>
                      <m:t>&lt;∞)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575175"/>
              </a:xfrm>
              <a:blipFill>
                <a:blip r:embed="rId3"/>
                <a:stretch>
                  <a:fillRect l="-696" t="-1731"/>
                </a:stretch>
              </a:blipFill>
            </p:spPr>
            <p:txBody>
              <a:bodyPr/>
              <a:lstStyle/>
              <a:p>
                <a:r>
                  <a:rPr lang="en-US">
                    <a:noFill/>
                  </a:rPr>
                  <a:t> </a:t>
                </a:r>
              </a:p>
            </p:txBody>
          </p:sp>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mc:Choice xmlns:a14="http://schemas.microsoft.com/office/drawing/2010/main"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3"/>
                <a:stretch>
                  <a:fillRect t="-3125" b="-52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4"/>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5"/>
          <a:srcRect l="41667" t="36384" r="42500" b="31974"/>
          <a:stretch/>
        </p:blipFill>
        <p:spPr>
          <a:xfrm>
            <a:off x="6191645" y="2209800"/>
            <a:ext cx="2286000" cy="2382254"/>
          </a:xfrm>
          <a:prstGeom prst="rect">
            <a:avLst/>
          </a:prstGeom>
        </p:spPr>
      </p:pic>
      <p:pic>
        <p:nvPicPr>
          <p:cNvPr id="8" name="Picture 7">
            <a:extLst>
              <a:ext uri="{FF2B5EF4-FFF2-40B4-BE49-F238E27FC236}">
                <a16:creationId xmlns:a16="http://schemas.microsoft.com/office/drawing/2014/main" id="{0BD7D1A8-FD1F-4FB1-9D51-46BFE9E911E4}"/>
              </a:ext>
            </a:extLst>
          </p:cNvPr>
          <p:cNvPicPr>
            <a:picLocks noChangeAspect="1"/>
          </p:cNvPicPr>
          <p:nvPr/>
        </p:nvPicPr>
        <p:blipFill rotWithShape="1">
          <a:blip r:embed="rId6"/>
          <a:srcRect l="41851" t="37215" r="41667" b="32421"/>
          <a:stretch/>
        </p:blipFill>
        <p:spPr>
          <a:xfrm>
            <a:off x="3352800" y="2209800"/>
            <a:ext cx="2286000" cy="2195953"/>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3685356" y="6308208"/>
            <a:ext cx="1877244" cy="369332"/>
          </a:xfrm>
          <a:prstGeom prst="rect">
            <a:avLst/>
          </a:prstGeom>
        </p:spPr>
        <p:txBody>
          <a:bodyPr wrap="none">
            <a:spAutoFit/>
          </a:bodyPr>
          <a:lstStyle/>
          <a:p>
            <a:pPr algn="ctr"/>
            <a:r>
              <a:rPr lang="en-US" dirty="0"/>
              <a:t>Source: </a:t>
            </a:r>
            <a:r>
              <a:rPr lang="en-US" dirty="0">
                <a:hlinkClick r:id="rId7"/>
              </a:rPr>
              <a:t>Wikipedia</a:t>
            </a:r>
            <a:endParaRPr lang="en-US" dirty="0"/>
          </a:p>
        </p:txBody>
      </p:sp>
      <p:pic>
        <p:nvPicPr>
          <p:cNvPr id="11" name="Picture 10">
            <a:extLst>
              <a:ext uri="{FF2B5EF4-FFF2-40B4-BE49-F238E27FC236}">
                <a16:creationId xmlns:a16="http://schemas.microsoft.com/office/drawing/2014/main" id="{57C8AA9A-F3A5-4921-B471-77B6DF642A62}"/>
              </a:ext>
            </a:extLst>
          </p:cNvPr>
          <p:cNvPicPr>
            <a:picLocks noChangeAspect="1"/>
          </p:cNvPicPr>
          <p:nvPr/>
        </p:nvPicPr>
        <p:blipFill rotWithShape="1">
          <a:blip r:embed="rId8"/>
          <a:srcRect l="41319" t="30823" r="42500" b="38814"/>
          <a:stretch/>
        </p:blipFill>
        <p:spPr>
          <a:xfrm>
            <a:off x="520728" y="2426532"/>
            <a:ext cx="2126827" cy="2081136"/>
          </a:xfrm>
          <a:prstGeom prst="rect">
            <a:avLst/>
          </a:prstGeom>
        </p:spPr>
      </p:pic>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b="0" i="1" dirty="0" smtClean="0">
                        <a:latin typeface="Cambria Math" panose="02040503050406030204" pitchFamily="18" charset="0"/>
                      </a:rPr>
                      <m:t> </m:t>
                    </m:r>
                  </m:oMath>
                </a14:m>
                <a:r>
                  <a:rPr lang="en-US" sz="1600" dirty="0"/>
                  <a:t># actions to reach n</a:t>
                </a:r>
              </a:p>
            </p:txBody>
          </p:sp>
        </mc:Choice>
        <mc:Fallback>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9"/>
                <a:stretch>
                  <a:fillRect t="-3125" r="-983" b="-12500"/>
                </a:stretch>
              </a:blipFill>
            </p:spPr>
            <p:txBody>
              <a:bodyPr/>
              <a:lstStyle/>
              <a:p>
                <a:r>
                  <a:rPr lang="en-US">
                    <a:noFill/>
                  </a:rPr>
                  <a:t> </a:t>
                </a:r>
              </a:p>
            </p:txBody>
          </p:sp>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“thrashing” (regenerating forgotten nodes).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009049359"/>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p:sp>
        <p:nvSpPr>
          <p:cNvPr id="16" name="Rectangle 15"/>
          <p:cNvSpPr/>
          <p:nvPr/>
        </p:nvSpPr>
        <p:spPr>
          <a:xfrm>
            <a:off x="5972453" y="2057400"/>
            <a:ext cx="679994" cy="369332"/>
          </a:xfrm>
          <a:prstGeom prst="rect">
            <a:avLst/>
          </a:prstGeom>
        </p:spPr>
        <p:txBody>
          <a:bodyPr wrap="none">
            <a:spAutoFit/>
          </a:bodyPr>
          <a:lstStyle/>
          <a:p>
            <a:pPr algn="ctr"/>
            <a:r>
              <a:rPr lang="en-US" dirty="0">
                <a:latin typeface="+mn-lt"/>
              </a:rPr>
              <a:t>O(</a:t>
            </a:r>
            <a:r>
              <a:rPr lang="en-US" dirty="0" err="1">
                <a:latin typeface="+mn-lt"/>
              </a:rPr>
              <a:t>b</a:t>
            </a:r>
            <a:r>
              <a:rPr lang="en-US" baseline="30000" dirty="0" err="1">
                <a:latin typeface="+mn-lt"/>
              </a:rPr>
              <a:t>d</a:t>
            </a:r>
            <a:r>
              <a:rPr lang="en-US" dirty="0">
                <a:latin typeface="+mn-lt"/>
              </a:rPr>
              <a:t>)</a:t>
            </a:r>
          </a:p>
        </p:txBody>
      </p:sp>
      <p:sp>
        <p:nvSpPr>
          <p:cNvPr id="18" name="Rectangle 17"/>
          <p:cNvSpPr/>
          <p:nvPr/>
        </p:nvSpPr>
        <p:spPr>
          <a:xfrm>
            <a:off x="5952669" y="3669268"/>
            <a:ext cx="723275"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O(</a:t>
            </a:r>
            <a:r>
              <a:rPr lang="en-US" dirty="0" err="1">
                <a:latin typeface="+mn-lt"/>
              </a:rPr>
              <a:t>b</a:t>
            </a:r>
            <a:r>
              <a:rPr lang="en-US" baseline="30000" dirty="0" err="1">
                <a:latin typeface="+mn-lt"/>
              </a:rPr>
              <a:t>m</a:t>
            </a:r>
            <a:r>
              <a:rPr lang="en-US" dirty="0">
                <a:latin typeface="+mn-lt"/>
              </a:rPr>
              <a:t>)</a:t>
            </a:r>
          </a:p>
        </p:txBody>
      </p:sp>
      <p:sp>
        <p:nvSpPr>
          <p:cNvPr id="19" name="Rectangle 18"/>
          <p:cNvSpPr/>
          <p:nvPr/>
        </p:nvSpPr>
        <p:spPr>
          <a:xfrm>
            <a:off x="5972453" y="4507468"/>
            <a:ext cx="679994"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O(</a:t>
            </a:r>
            <a:r>
              <a:rPr lang="en-US" dirty="0" err="1">
                <a:latin typeface="+mn-lt"/>
              </a:rPr>
              <a:t>b</a:t>
            </a:r>
            <a:r>
              <a:rPr lang="en-US" baseline="30000" dirty="0" err="1">
                <a:latin typeface="+mn-lt"/>
              </a:rPr>
              <a:t>d</a:t>
            </a:r>
            <a:r>
              <a:rPr lang="en-US" dirty="0">
                <a:latin typeface="+mn-lt"/>
              </a:rPr>
              <a:t>)</a:t>
            </a:r>
          </a:p>
        </p:txBody>
      </p:sp>
      <p:sp>
        <p:nvSpPr>
          <p:cNvPr id="20" name="Rectangle 19"/>
          <p:cNvSpPr/>
          <p:nvPr/>
        </p:nvSpPr>
        <p:spPr>
          <a:xfrm>
            <a:off x="7725053" y="2057400"/>
            <a:ext cx="679994" cy="369332"/>
          </a:xfrm>
          <a:prstGeom prst="rect">
            <a:avLst/>
          </a:prstGeom>
        </p:spPr>
        <p:txBody>
          <a:bodyPr wrap="none">
            <a:spAutoFit/>
          </a:bodyPr>
          <a:lstStyle/>
          <a:p>
            <a:pPr algn="ctr"/>
            <a:r>
              <a:rPr lang="en-US" dirty="0">
                <a:latin typeface="+mn-lt"/>
              </a:rPr>
              <a:t>O(</a:t>
            </a:r>
            <a:r>
              <a:rPr lang="en-US" dirty="0" err="1">
                <a:latin typeface="+mn-lt"/>
              </a:rPr>
              <a:t>b</a:t>
            </a:r>
            <a:r>
              <a:rPr lang="en-US" baseline="30000" dirty="0" err="1">
                <a:latin typeface="+mn-lt"/>
              </a:rPr>
              <a:t>d</a:t>
            </a:r>
            <a:r>
              <a:rPr lang="en-US" dirty="0">
                <a:latin typeface="+mn-lt"/>
              </a:rPr>
              <a:t>)</a:t>
            </a:r>
          </a:p>
        </p:txBody>
      </p:sp>
      <p:sp>
        <p:nvSpPr>
          <p:cNvPr id="22" name="Rectangle 21"/>
          <p:cNvSpPr/>
          <p:nvPr/>
        </p:nvSpPr>
        <p:spPr>
          <a:xfrm>
            <a:off x="7156509" y="3669268"/>
            <a:ext cx="1773691" cy="646331"/>
          </a:xfrm>
          <a:prstGeom prst="rect">
            <a:avLst/>
          </a:prstGeom>
        </p:spPr>
        <p:txBody>
          <a:bodyPr wrap="none">
            <a:spAutoFit/>
          </a:bodyPr>
          <a:lstStyle/>
          <a:p>
            <a:pPr algn="ctr" eaLnBrk="1" fontAlgn="auto" hangingPunct="1">
              <a:spcBef>
                <a:spcPts val="0"/>
              </a:spcBef>
              <a:spcAft>
                <a:spcPts val="0"/>
              </a:spcAft>
              <a:defRPr/>
            </a:pPr>
            <a:r>
              <a:rPr lang="en-US" dirty="0">
                <a:latin typeface="+mn-lt"/>
              </a:rPr>
              <a:t>O(</a:t>
            </a:r>
            <a:r>
              <a:rPr lang="en-US" dirty="0" err="1">
                <a:latin typeface="+mn-lt"/>
              </a:rPr>
              <a:t>bm</a:t>
            </a:r>
            <a:r>
              <a:rPr lang="en-US" dirty="0">
                <a:latin typeface="+mn-lt"/>
              </a:rPr>
              <a:t>)</a:t>
            </a:r>
          </a:p>
          <a:p>
            <a:pPr algn="ctr" eaLnBrk="1" fontAlgn="auto" hangingPunct="1">
              <a:spcBef>
                <a:spcPts val="0"/>
              </a:spcBef>
              <a:spcAft>
                <a:spcPts val="0"/>
              </a:spcAft>
              <a:defRPr/>
            </a:pPr>
            <a:r>
              <a:rPr lang="en-US" dirty="0"/>
              <a:t>More with cycles</a:t>
            </a:r>
            <a:endParaRPr lang="en-US" dirty="0">
              <a:latin typeface="+mn-lt"/>
            </a:endParaRPr>
          </a:p>
        </p:txBody>
      </p:sp>
      <p:sp>
        <p:nvSpPr>
          <p:cNvPr id="24" name="Rectangle 23"/>
          <p:cNvSpPr/>
          <p:nvPr/>
        </p:nvSpPr>
        <p:spPr>
          <a:xfrm>
            <a:off x="7156510" y="4495800"/>
            <a:ext cx="1773691" cy="646331"/>
          </a:xfrm>
          <a:prstGeom prst="rect">
            <a:avLst/>
          </a:prstGeom>
        </p:spPr>
        <p:txBody>
          <a:bodyPr wrap="none">
            <a:spAutoFit/>
          </a:bodyPr>
          <a:lstStyle/>
          <a:p>
            <a:pPr algn="ctr" eaLnBrk="1" fontAlgn="auto" hangingPunct="1">
              <a:spcBef>
                <a:spcPts val="0"/>
              </a:spcBef>
              <a:spcAft>
                <a:spcPts val="0"/>
              </a:spcAft>
              <a:defRPr/>
            </a:pPr>
            <a:r>
              <a:rPr lang="en-US" dirty="0">
                <a:latin typeface="+mn-lt"/>
              </a:rPr>
              <a:t>O(bd)</a:t>
            </a:r>
          </a:p>
          <a:p>
            <a:pPr algn="ctr" eaLnBrk="1" fontAlgn="auto" hangingPunct="1">
              <a:spcBef>
                <a:spcPts val="0"/>
              </a:spcBef>
              <a:spcAft>
                <a:spcPts val="0"/>
              </a:spcAft>
              <a:defRPr/>
            </a:pPr>
            <a:r>
              <a:rPr lang="en-US" dirty="0"/>
              <a:t>More with cycles</a:t>
            </a:r>
            <a:endParaRPr lang="en-US" dirty="0">
              <a:latin typeface="+mn-lt"/>
            </a:endParaRPr>
          </a:p>
        </p:txBody>
      </p:sp>
      <p:sp>
        <p:nvSpPr>
          <p:cNvPr id="25" name="Rectangle 24"/>
          <p:cNvSpPr/>
          <p:nvPr/>
        </p:nvSpPr>
        <p:spPr>
          <a:xfrm>
            <a:off x="5562600" y="2819400"/>
            <a:ext cx="3288991"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g(n) </a:t>
            </a:r>
            <a:r>
              <a:rPr lang="en-US" dirty="0">
                <a:cs typeface="Arial" pitchFamily="34" charset="0"/>
              </a:rPr>
              <a:t>≤</a:t>
            </a:r>
            <a:r>
              <a:rPr lang="en-US" dirty="0">
                <a:latin typeface="+mn-lt"/>
              </a:rPr>
              <a:t> 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2" grpId="0"/>
      <p:bldP spid="13" grpId="0"/>
      <p:bldP spid="14" grpId="0"/>
      <p:bldP spid="15" grpId="0"/>
      <p:bldP spid="16" grpId="0"/>
      <p:bldP spid="18" grpId="0"/>
      <p:bldP spid="19" grpId="0"/>
      <p:bldP spid="20" grpId="0"/>
      <p:bldP spid="22" grpId="0"/>
      <p:bldP spid="24" grpId="0"/>
      <p:bldP spid="2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561426607"/>
              </p:ext>
            </p:extLst>
          </p:nvPr>
        </p:nvGraphicFramePr>
        <p:xfrm>
          <a:off x="152400" y="1219201"/>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907268"/>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8956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657600"/>
            <a:ext cx="463588" cy="369332"/>
          </a:xfrm>
          <a:prstGeom prst="rect">
            <a:avLst/>
          </a:prstGeom>
          <a:noFill/>
        </p:spPr>
        <p:txBody>
          <a:bodyPr wrap="none" rtlCol="0">
            <a:spAutoFit/>
          </a:bodyPr>
          <a:lstStyle/>
          <a:p>
            <a:r>
              <a:rPr lang="en-US" dirty="0">
                <a:latin typeface="+mn-lt"/>
              </a:rPr>
              <a:t>No</a:t>
            </a:r>
          </a:p>
        </p:txBody>
      </p:sp>
      <p:sp>
        <p:nvSpPr>
          <p:cNvPr id="16" name="Rectangle 15"/>
          <p:cNvSpPr/>
          <p:nvPr/>
        </p:nvSpPr>
        <p:spPr>
          <a:xfrm>
            <a:off x="6036262" y="2057400"/>
            <a:ext cx="679994" cy="369332"/>
          </a:xfrm>
          <a:prstGeom prst="rect">
            <a:avLst/>
          </a:prstGeom>
        </p:spPr>
        <p:txBody>
          <a:bodyPr wrap="none">
            <a:spAutoFit/>
          </a:bodyPr>
          <a:lstStyle/>
          <a:p>
            <a:pPr algn="ctr"/>
            <a:r>
              <a:rPr lang="en-US" dirty="0">
                <a:latin typeface="+mn-lt"/>
              </a:rPr>
              <a:t>O(</a:t>
            </a:r>
            <a:r>
              <a:rPr lang="en-US" dirty="0" err="1">
                <a:latin typeface="+mn-lt"/>
              </a:rPr>
              <a:t>b</a:t>
            </a:r>
            <a:r>
              <a:rPr lang="en-US" baseline="30000" dirty="0" err="1">
                <a:latin typeface="+mn-lt"/>
              </a:rPr>
              <a:t>d</a:t>
            </a:r>
            <a:r>
              <a:rPr lang="en-US" dirty="0">
                <a:latin typeface="+mn-lt"/>
              </a:rPr>
              <a:t>)</a:t>
            </a:r>
          </a:p>
        </p:txBody>
      </p:sp>
      <p:sp>
        <p:nvSpPr>
          <p:cNvPr id="17" name="Rectangle 16"/>
          <p:cNvSpPr/>
          <p:nvPr/>
        </p:nvSpPr>
        <p:spPr>
          <a:xfrm>
            <a:off x="5690218" y="2895600"/>
            <a:ext cx="3288991"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g(n) </a:t>
            </a:r>
            <a:r>
              <a:rPr lang="en-US" dirty="0">
                <a:cs typeface="Arial" pitchFamily="34" charset="0"/>
              </a:rPr>
              <a:t>≤</a:t>
            </a:r>
            <a:r>
              <a:rPr lang="en-US" dirty="0">
                <a:latin typeface="+mn-lt"/>
              </a:rPr>
              <a:t> C*</a:t>
            </a:r>
          </a:p>
        </p:txBody>
      </p:sp>
      <p:sp>
        <p:nvSpPr>
          <p:cNvPr id="18" name="Rectangle 17"/>
          <p:cNvSpPr/>
          <p:nvPr/>
        </p:nvSpPr>
        <p:spPr>
          <a:xfrm>
            <a:off x="6016478" y="3669268"/>
            <a:ext cx="723275"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O(</a:t>
            </a:r>
            <a:r>
              <a:rPr lang="en-US" dirty="0" err="1">
                <a:latin typeface="+mn-lt"/>
              </a:rPr>
              <a:t>b</a:t>
            </a:r>
            <a:r>
              <a:rPr lang="en-US" baseline="30000" dirty="0" err="1">
                <a:latin typeface="+mn-lt"/>
              </a:rPr>
              <a:t>m</a:t>
            </a:r>
            <a:r>
              <a:rPr lang="en-US" dirty="0">
                <a:latin typeface="+mn-lt"/>
              </a:rPr>
              <a:t>)</a:t>
            </a:r>
          </a:p>
        </p:txBody>
      </p:sp>
      <p:sp>
        <p:nvSpPr>
          <p:cNvPr id="19" name="Rectangle 18"/>
          <p:cNvSpPr/>
          <p:nvPr/>
        </p:nvSpPr>
        <p:spPr>
          <a:xfrm>
            <a:off x="6036262" y="4507468"/>
            <a:ext cx="679994"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O(</a:t>
            </a:r>
            <a:r>
              <a:rPr lang="en-US" dirty="0" err="1">
                <a:latin typeface="+mn-lt"/>
              </a:rPr>
              <a:t>b</a:t>
            </a:r>
            <a:r>
              <a:rPr lang="en-US" baseline="30000" dirty="0" err="1">
                <a:latin typeface="+mn-lt"/>
              </a:rPr>
              <a:t>d</a:t>
            </a:r>
            <a:r>
              <a:rPr lang="en-US" dirty="0">
                <a:latin typeface="+mn-lt"/>
              </a:rPr>
              <a:t>)</a:t>
            </a:r>
          </a:p>
        </p:txBody>
      </p:sp>
      <p:sp>
        <p:nvSpPr>
          <p:cNvPr id="20" name="Rectangle 19"/>
          <p:cNvSpPr/>
          <p:nvPr/>
        </p:nvSpPr>
        <p:spPr>
          <a:xfrm>
            <a:off x="7788862" y="2057400"/>
            <a:ext cx="679994" cy="369332"/>
          </a:xfrm>
          <a:prstGeom prst="rect">
            <a:avLst/>
          </a:prstGeom>
        </p:spPr>
        <p:txBody>
          <a:bodyPr wrap="none">
            <a:spAutoFit/>
          </a:bodyPr>
          <a:lstStyle/>
          <a:p>
            <a:pPr algn="ctr"/>
            <a:r>
              <a:rPr lang="en-US" dirty="0">
                <a:latin typeface="+mn-lt"/>
              </a:rPr>
              <a:t>O(</a:t>
            </a:r>
            <a:r>
              <a:rPr lang="en-US" dirty="0" err="1">
                <a:latin typeface="+mn-lt"/>
              </a:rPr>
              <a:t>b</a:t>
            </a:r>
            <a:r>
              <a:rPr lang="en-US" baseline="30000" dirty="0" err="1">
                <a:latin typeface="+mn-lt"/>
              </a:rPr>
              <a:t>d</a:t>
            </a:r>
            <a:r>
              <a:rPr lang="en-US" dirty="0">
                <a:latin typeface="+mn-lt"/>
              </a:rPr>
              <a:t>)</a:t>
            </a:r>
          </a:p>
        </p:txBody>
      </p:sp>
      <p:sp>
        <p:nvSpPr>
          <p:cNvPr id="22" name="Rectangle 21"/>
          <p:cNvSpPr/>
          <p:nvPr/>
        </p:nvSpPr>
        <p:spPr>
          <a:xfrm>
            <a:off x="7226732" y="3669268"/>
            <a:ext cx="1760867" cy="923330"/>
          </a:xfrm>
          <a:prstGeom prst="rect">
            <a:avLst/>
          </a:prstGeom>
        </p:spPr>
        <p:txBody>
          <a:bodyPr wrap="none">
            <a:spAutoFit/>
          </a:bodyPr>
          <a:lstStyle/>
          <a:p>
            <a:pPr algn="ctr" eaLnBrk="1" fontAlgn="auto" hangingPunct="1">
              <a:spcBef>
                <a:spcPts val="0"/>
              </a:spcBef>
              <a:spcAft>
                <a:spcPts val="0"/>
              </a:spcAft>
              <a:defRPr/>
            </a:pPr>
            <a:r>
              <a:rPr lang="en-US" dirty="0">
                <a:latin typeface="+mn-lt"/>
              </a:rPr>
              <a:t>O(</a:t>
            </a:r>
            <a:r>
              <a:rPr lang="en-US" dirty="0" err="1">
                <a:latin typeface="+mn-lt"/>
              </a:rPr>
              <a:t>bm</a:t>
            </a:r>
            <a:r>
              <a:rPr lang="en-US" dirty="0">
                <a:latin typeface="+mn-lt"/>
              </a:rPr>
              <a:t>)</a:t>
            </a:r>
            <a:br>
              <a:rPr lang="en-US" dirty="0">
                <a:latin typeface="+mn-lt"/>
              </a:rPr>
            </a:br>
            <a:r>
              <a:rPr lang="en-US" dirty="0">
                <a:latin typeface="+mn-lt"/>
              </a:rPr>
              <a:t>more with cycles</a:t>
            </a:r>
          </a:p>
          <a:p>
            <a:pPr algn="ctr" eaLnBrk="1" fontAlgn="auto" hangingPunct="1">
              <a:spcBef>
                <a:spcPts val="0"/>
              </a:spcBef>
              <a:spcAft>
                <a:spcPts val="0"/>
              </a:spcAft>
              <a:defRPr/>
            </a:pPr>
            <a:endParaRPr lang="en-US" dirty="0">
              <a:latin typeface="+mn-lt"/>
            </a:endParaRPr>
          </a:p>
        </p:txBody>
      </p:sp>
      <p:sp>
        <p:nvSpPr>
          <p:cNvPr id="24" name="Rectangle 23"/>
          <p:cNvSpPr/>
          <p:nvPr/>
        </p:nvSpPr>
        <p:spPr>
          <a:xfrm>
            <a:off x="7220318" y="4495800"/>
            <a:ext cx="1773691" cy="646331"/>
          </a:xfrm>
          <a:prstGeom prst="rect">
            <a:avLst/>
          </a:prstGeom>
        </p:spPr>
        <p:txBody>
          <a:bodyPr wrap="none">
            <a:spAutoFit/>
          </a:bodyPr>
          <a:lstStyle/>
          <a:p>
            <a:pPr algn="ctr" eaLnBrk="1" fontAlgn="auto" hangingPunct="1">
              <a:spcBef>
                <a:spcPts val="0"/>
              </a:spcBef>
              <a:spcAft>
                <a:spcPts val="0"/>
              </a:spcAft>
              <a:defRPr/>
            </a:pPr>
            <a:r>
              <a:rPr lang="en-US" dirty="0">
                <a:latin typeface="+mn-lt"/>
              </a:rPr>
              <a:t>O(bd)</a:t>
            </a:r>
          </a:p>
          <a:p>
            <a:pPr algn="ctr" eaLnBrk="1" fontAlgn="auto" hangingPunct="1">
              <a:spcBef>
                <a:spcPts val="0"/>
              </a:spcBef>
              <a:spcAft>
                <a:spcPts val="0"/>
              </a:spcAft>
              <a:defRPr/>
            </a:pPr>
            <a:r>
              <a:rPr lang="en-US" dirty="0"/>
              <a:t>More with cycles</a:t>
            </a:r>
            <a:endParaRPr lang="en-US" dirty="0">
              <a:latin typeface="+mn-lt"/>
            </a:endParaRPr>
          </a:p>
        </p:txBody>
      </p:sp>
      <p:sp>
        <p:nvSpPr>
          <p:cNvPr id="26" name="TextBox 25"/>
          <p:cNvSpPr txBox="1"/>
          <p:nvPr/>
        </p:nvSpPr>
        <p:spPr>
          <a:xfrm>
            <a:off x="4400821" y="5334000"/>
            <a:ext cx="463588" cy="369332"/>
          </a:xfrm>
          <a:prstGeom prst="rect">
            <a:avLst/>
          </a:prstGeom>
          <a:noFill/>
        </p:spPr>
        <p:txBody>
          <a:bodyPr wrap="none" rtlCol="0">
            <a:spAutoFit/>
          </a:bodyPr>
          <a:lstStyle/>
          <a:p>
            <a:r>
              <a:rPr lang="en-US" dirty="0">
                <a:latin typeface="+mn-lt"/>
              </a:rPr>
              <a:t>No</a:t>
            </a:r>
          </a:p>
        </p:txBody>
      </p:sp>
      <p:sp>
        <p:nvSpPr>
          <p:cNvPr id="27" name="Rectangle 26"/>
          <p:cNvSpPr/>
          <p:nvPr/>
        </p:nvSpPr>
        <p:spPr>
          <a:xfrm>
            <a:off x="6825905" y="5181600"/>
            <a:ext cx="1860895"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O(</a:t>
            </a:r>
            <a:r>
              <a:rPr lang="en-US" dirty="0" err="1">
                <a:latin typeface="+mn-lt"/>
              </a:rPr>
              <a:t>b</a:t>
            </a:r>
            <a:r>
              <a:rPr lang="en-US" baseline="30000" dirty="0" err="1">
                <a:latin typeface="+mn-lt"/>
              </a:rPr>
              <a:t>m</a:t>
            </a:r>
            <a:r>
              <a:rPr lang="en-US" dirty="0">
                <a:latin typeface="+mn-lt"/>
              </a:rPr>
              <a:t>)</a:t>
            </a:r>
          </a:p>
        </p:txBody>
      </p:sp>
      <p:sp>
        <p:nvSpPr>
          <p:cNvPr id="28" name="TextBox 27"/>
          <p:cNvSpPr txBox="1"/>
          <p:nvPr/>
        </p:nvSpPr>
        <p:spPr>
          <a:xfrm>
            <a:off x="2590800" y="6172200"/>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6172200"/>
            <a:ext cx="485518" cy="369332"/>
          </a:xfrm>
          <a:prstGeom prst="rect">
            <a:avLst/>
          </a:prstGeom>
          <a:noFill/>
        </p:spPr>
        <p:txBody>
          <a:bodyPr wrap="none" rtlCol="0">
            <a:spAutoFit/>
          </a:bodyPr>
          <a:lstStyle/>
          <a:p>
            <a:r>
              <a:rPr lang="en-US" dirty="0">
                <a:latin typeface="+mn-lt"/>
              </a:rPr>
              <a:t>Yes</a:t>
            </a:r>
          </a:p>
        </p:txBody>
      </p:sp>
      <p:sp>
        <p:nvSpPr>
          <p:cNvPr id="30" name="Rectangle 29"/>
          <p:cNvSpPr/>
          <p:nvPr/>
        </p:nvSpPr>
        <p:spPr>
          <a:xfrm>
            <a:off x="6907675" y="5498068"/>
            <a:ext cx="1706236"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O(</a:t>
            </a:r>
            <a:r>
              <a:rPr lang="en-US" dirty="0" err="1">
                <a:latin typeface="+mn-lt"/>
              </a:rPr>
              <a:t>bd</a:t>
            </a:r>
            <a:r>
              <a:rPr lang="en-US" dirty="0">
                <a:latin typeface="+mn-lt"/>
              </a:rPr>
              <a:t>)</a:t>
            </a:r>
          </a:p>
        </p:txBody>
      </p:sp>
      <p:sp>
        <p:nvSpPr>
          <p:cNvPr id="35" name="Rectangle 34"/>
          <p:cNvSpPr/>
          <p:nvPr/>
        </p:nvSpPr>
        <p:spPr>
          <a:xfrm>
            <a:off x="5474009" y="6183868"/>
            <a:ext cx="3746191"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g(n)+h(n) </a:t>
            </a:r>
            <a:r>
              <a:rPr lang="en-US" dirty="0">
                <a:cs typeface="Arial" pitchFamily="34" charset="0"/>
              </a:rPr>
              <a:t>≤</a:t>
            </a:r>
            <a:r>
              <a:rPr lang="en-US" dirty="0">
                <a:latin typeface="+mn-lt"/>
              </a:rPr>
              <a:t> C*</a:t>
            </a:r>
          </a:p>
        </p:txBody>
      </p:sp>
      <p:sp>
        <p:nvSpPr>
          <p:cNvPr id="33" name="TextBox 32">
            <a:extLst>
              <a:ext uri="{FF2B5EF4-FFF2-40B4-BE49-F238E27FC236}">
                <a16:creationId xmlns:a16="http://schemas.microsoft.com/office/drawing/2014/main" id="{B9016E56-DFF4-4C7A-969A-3A4F868B426E}"/>
              </a:ext>
            </a:extLst>
          </p:cNvPr>
          <p:cNvSpPr txBox="1"/>
          <p:nvPr/>
        </p:nvSpPr>
        <p:spPr>
          <a:xfrm>
            <a:off x="1989870" y="3645695"/>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269282"/>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5181600"/>
            <a:ext cx="1905000" cy="646331"/>
          </a:xfrm>
          <a:prstGeom prst="rect">
            <a:avLst/>
          </a:prstGeom>
          <a:noFill/>
        </p:spPr>
        <p:txBody>
          <a:bodyPr wrap="square" rtlCol="0">
            <a:spAutoFit/>
          </a:bodyPr>
          <a:lstStyle/>
          <a:p>
            <a:r>
              <a:rPr lang="en-US" dirty="0"/>
              <a:t>Depends on heuristic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5" grpId="0"/>
      <p:bldP spid="33" grpId="0"/>
      <p:bldP spid="3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1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a:t>
            </a:r>
            <a:r>
              <a:rPr lang="en-US" sz="2000" dirty="0"/>
              <a:t> of an evaluation function.</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b="1" dirty="0"/>
              <a:t>Note: </a:t>
            </a:r>
            <a:r>
              <a:rPr lang="en-US" sz="2000" dirty="0"/>
              <a:t>DFS/IDS is typically implemented differently to achieve the lower space complexity.</a:t>
            </a:r>
          </a:p>
          <a:p>
            <a:endParaRPr lang="en-US" sz="2000" dirty="0"/>
          </a:p>
          <a:p>
            <a:endParaRPr lang="en-US" sz="2000" dirty="0"/>
          </a:p>
          <a:p>
            <a:endParaRPr lang="en-US" sz="2000" dirty="0"/>
          </a:p>
        </p:txBody>
      </p:sp>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577378729"/>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ctr"/>
                          <a:r>
                            <a:rPr lang="en-US" sz="2000" b="1" dirty="0"/>
                            <a:t>Search Strategy</a:t>
                          </a:r>
                        </a:p>
                      </a:txBody>
                      <a:tcPr/>
                    </a:tc>
                    <a:tc>
                      <a:txBody>
                        <a:bodyPr/>
                        <a:lstStyle/>
                        <a:p>
                          <a:pPr algn="ctr"/>
                          <a:r>
                            <a:rPr lang="en-US" sz="2000" dirty="0"/>
                            <a:t>Evaluation function</a:t>
                          </a:r>
                        </a:p>
                      </a:txBody>
                      <a:tcPr/>
                    </a:tc>
                    <a:extLst>
                      <a:ext uri="{0D108BD9-81ED-4DB2-BD59-A6C34878D82A}">
                        <a16:rowId xmlns:a16="http://schemas.microsoft.com/office/drawing/2014/main" val="32724796"/>
                      </a:ext>
                    </a:extLst>
                  </a:tr>
                  <a:tr h="370840">
                    <a:tc>
                      <a:txBody>
                        <a:bodyPr/>
                        <a:lstStyle/>
                        <a:p>
                          <a:r>
                            <a:rPr lang="en-US" sz="2000" b="1" dirty="0"/>
                            <a:t>BFS</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 path uniform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 path cost</a:t>
                          </a:r>
                        </a:p>
                      </a:txBody>
                      <a:tcPr/>
                    </a:tc>
                    <a:extLst>
                      <a:ext uri="{0D108BD9-81ED-4DB2-BD59-A6C34878D82A}">
                        <a16:rowId xmlns:a16="http://schemas.microsoft.com/office/drawing/2014/main" val="3724469291"/>
                      </a:ext>
                    </a:extLst>
                  </a:tr>
                  <a:tr h="370840">
                    <a:tc>
                      <a:txBody>
                        <a:bodyPr/>
                        <a:lstStyle/>
                        <a:p>
                          <a:r>
                            <a:rPr lang="en-US" sz="2000" b="1" dirty="0"/>
                            <a:t>DFS/IDS (see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577378729"/>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ctr"/>
                          <a:r>
                            <a:rPr lang="en-US" sz="2000" b="1" dirty="0"/>
                            <a:t>Search Strategy</a:t>
                          </a:r>
                        </a:p>
                      </a:txBody>
                      <a:tcPr/>
                    </a:tc>
                    <a:tc>
                      <a:txBody>
                        <a:bodyPr/>
                        <a:lstStyle/>
                        <a:p>
                          <a:pPr algn="ctr"/>
                          <a:r>
                            <a:rPr lang="en-US" sz="2000" dirty="0"/>
                            <a:t>Evaluation function</a:t>
                          </a:r>
                        </a:p>
                      </a:txBody>
                      <a:tcPr/>
                    </a:tc>
                    <a:extLst>
                      <a:ext uri="{0D108BD9-81ED-4DB2-BD59-A6C34878D82A}">
                        <a16:rowId xmlns:a16="http://schemas.microsoft.com/office/drawing/2014/main" val="32724796"/>
                      </a:ext>
                    </a:extLst>
                  </a:tr>
                  <a:tr h="396240">
                    <a:tc>
                      <a:txBody>
                        <a:bodyPr/>
                        <a:lstStyle/>
                        <a:p>
                          <a:r>
                            <a:rPr lang="en-US" sz="2000" b="1" dirty="0"/>
                            <a:t>BFS</a:t>
                          </a:r>
                        </a:p>
                      </a:txBody>
                      <a:tcPr/>
                    </a:tc>
                    <a:tc>
                      <a:txBody>
                        <a:bodyPr/>
                        <a:lstStyle/>
                        <a:p>
                          <a:endParaRPr lang="en-US"/>
                        </a:p>
                      </a:txBody>
                      <a:tcPr>
                        <a:blipFill>
                          <a:blip r:embed="rId3"/>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3"/>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below)</a:t>
                          </a:r>
                        </a:p>
                      </a:txBody>
                      <a:tcPr/>
                    </a:tc>
                    <a:tc>
                      <a:txBody>
                        <a:bodyPr/>
                        <a:lstStyle/>
                        <a:p>
                          <a:endParaRPr lang="en-US"/>
                        </a:p>
                      </a:txBody>
                      <a:tcPr>
                        <a:blipFill>
                          <a:blip r:embed="rId3"/>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3"/>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3"/>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28650" y="1825625"/>
                <a:ext cx="5695950" cy="4351338"/>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b="1"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States as a result of the Initial state and the Transition model</a:t>
                </a:r>
              </a:p>
              <a:p>
                <a:pPr lvl="1">
                  <a:lnSpc>
                    <a:spcPct val="120000"/>
                  </a:lnSpc>
                </a:pPr>
                <a:r>
                  <a:rPr lang="en-US" sz="2000" dirty="0"/>
                  <a:t>The location of each tile (including the empty one, ½ of the permutations are unreachable)</a:t>
                </a:r>
              </a:p>
              <a:p>
                <a:pPr lvl="2">
                  <a:lnSpc>
                    <a:spcPct val="120000"/>
                  </a:lnSpc>
                </a:pPr>
                <a:r>
                  <a:rPr lang="en-US" sz="2000" dirty="0"/>
                  <a:t>8-puzzle: </a:t>
                </a:r>
                <a14:m>
                  <m:oMath xmlns:m="http://schemas.openxmlformats.org/officeDocument/2006/math">
                    <m:r>
                      <a:rPr lang="en-US" sz="2000" i="1" dirty="0" smtClean="0">
                        <a:latin typeface="Cambria Math" panose="02040503050406030204" pitchFamily="18" charset="0"/>
                      </a:rPr>
                      <m:t>9</m:t>
                    </m:r>
                    <m:r>
                      <a:rPr lang="en-US" sz="2000" b="0" i="1" dirty="0" smtClean="0">
                        <a:latin typeface="Cambria Math" panose="02040503050406030204" pitchFamily="18" charset="0"/>
                      </a:rPr>
                      <m:t>!/2</m:t>
                    </m:r>
                    <m:r>
                      <a:rPr lang="en-US" sz="2000" i="1" dirty="0" smtClean="0">
                        <a:latin typeface="Cambria Math" panose="02040503050406030204" pitchFamily="18" charset="0"/>
                      </a:rPr>
                      <m:t>=</m:t>
                    </m:r>
                    <m:r>
                      <a:rPr lang="en-US" sz="2000" b="0" i="1" dirty="0" smtClean="0">
                        <a:latin typeface="Cambria Math" panose="02040503050406030204" pitchFamily="18" charset="0"/>
                      </a:rPr>
                      <m:t>181,44</m:t>
                    </m:r>
                    <m:r>
                      <a:rPr lang="en-US" sz="2000" i="1" dirty="0" smtClean="0">
                        <a:latin typeface="Cambria Math" panose="02040503050406030204" pitchFamily="18" charset="0"/>
                      </a:rPr>
                      <m:t>0 </m:t>
                    </m:r>
                  </m:oMath>
                </a14:m>
                <a:r>
                  <a:rPr lang="en-US" sz="2000" dirty="0"/>
                  <a:t>states</a:t>
                </a:r>
              </a:p>
              <a:p>
                <a:pPr lvl="2">
                  <a:lnSpc>
                    <a:spcPct val="120000"/>
                  </a:lnSpc>
                </a:pPr>
                <a:r>
                  <a:rPr lang="en-US" sz="2000" dirty="0"/>
                  <a:t>15-puzzle: </a:t>
                </a:r>
                <a14:m>
                  <m:oMath xmlns:m="http://schemas.openxmlformats.org/officeDocument/2006/math">
                    <m:r>
                      <a:rPr lang="en-US" sz="2000" i="1" dirty="0" smtClean="0">
                        <a:latin typeface="Cambria Math" panose="02040503050406030204" pitchFamily="18" charset="0"/>
                      </a:rPr>
                      <m:t>1</m:t>
                    </m:r>
                    <m:r>
                      <a:rPr lang="en-US" sz="2000" b="0" i="1" dirty="0" smtClean="0">
                        <a:latin typeface="Cambria Math" panose="02040503050406030204" pitchFamily="18" charset="0"/>
                      </a:rPr>
                      <m:t>6</m:t>
                    </m:r>
                    <m:r>
                      <a:rPr lang="en-US" sz="2000" i="1" dirty="0">
                        <a:latin typeface="Cambria Math" panose="02040503050406030204" pitchFamily="18" charset="0"/>
                      </a:rPr>
                      <m:t>!</m:t>
                    </m:r>
                    <m:r>
                      <a:rPr lang="en-US" sz="2000" b="0" i="1" dirty="0" smtClean="0">
                        <a:latin typeface="Cambria Math" panose="02040503050406030204" pitchFamily="18" charset="0"/>
                      </a:rPr>
                      <m:t>/2</m:t>
                    </m:r>
                    <m:r>
                      <a:rPr lang="en-US" sz="2000" i="1" dirty="0">
                        <a:latin typeface="Cambria Math" panose="02040503050406030204" pitchFamily="18" charset="0"/>
                      </a:rPr>
                      <m:t> </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 </m:t>
                    </m:r>
                    <m:sSup>
                      <m:sSupPr>
                        <m:ctrlPr>
                          <a:rPr lang="en-US" sz="2000" b="0" i="1" dirty="0" smtClean="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rPr>
                          <m:t>10</m:t>
                        </m:r>
                      </m:e>
                      <m:sup>
                        <m:r>
                          <a:rPr lang="en-US" sz="2000" b="0" i="1" dirty="0" smtClean="0">
                            <a:latin typeface="Cambria Math" panose="02040503050406030204" pitchFamily="18" charset="0"/>
                          </a:rPr>
                          <m:t>13</m:t>
                        </m:r>
                      </m:sup>
                    </m:sSup>
                  </m:oMath>
                </a14:m>
                <a:r>
                  <a:rPr lang="en-US" sz="2000" dirty="0"/>
                  <a:t> states</a:t>
                </a:r>
              </a:p>
              <a:p>
                <a:pPr lvl="2">
                  <a:lnSpc>
                    <a:spcPct val="120000"/>
                  </a:lnSpc>
                </a:pPr>
                <a:r>
                  <a:rPr lang="en-US" sz="2000" dirty="0"/>
                  <a:t>24-puzzle: </a:t>
                </a:r>
                <a14:m>
                  <m:oMath xmlns:m="http://schemas.openxmlformats.org/officeDocument/2006/math">
                    <m:r>
                      <a:rPr lang="en-US" sz="2000" i="1" dirty="0" smtClean="0">
                        <a:latin typeface="Cambria Math" panose="02040503050406030204" pitchFamily="18" charset="0"/>
                      </a:rPr>
                      <m:t>25!</m:t>
                    </m:r>
                    <m:r>
                      <a:rPr lang="en-US" sz="2000" b="0" i="1" dirty="0" smtClean="0">
                        <a:latin typeface="Cambria Math" panose="02040503050406030204" pitchFamily="18" charset="0"/>
                      </a:rPr>
                      <m:t>/2 </m:t>
                    </m:r>
                    <m:r>
                      <a:rPr lang="en-US" sz="2000" b="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rPr>
                      <m:t> 10</m:t>
                    </m:r>
                    <m:r>
                      <a:rPr lang="en-US" sz="2000" i="1" baseline="30000" dirty="0" smtClean="0">
                        <a:latin typeface="Cambria Math" panose="02040503050406030204" pitchFamily="18" charset="0"/>
                      </a:rPr>
                      <m:t>25</m:t>
                    </m:r>
                    <m:r>
                      <a:rPr lang="en-US" sz="2000" i="1" dirty="0" smtClean="0">
                        <a:latin typeface="Cambria Math" panose="02040503050406030204" pitchFamily="18" charset="0"/>
                      </a:rPr>
                      <m:t> </m:t>
                    </m:r>
                  </m:oMath>
                </a14:m>
                <a:r>
                  <a:rPr lang="en-US" sz="2000" dirty="0"/>
                  <a:t>states</a:t>
                </a:r>
                <a:endParaRPr lang="en-US" sz="2000" dirty="0">
                  <a:solidFill>
                    <a:srgbClr val="CC0099"/>
                  </a:solidFill>
                </a:endParaRPr>
              </a:p>
              <a:p>
                <a:pPr>
                  <a:lnSpc>
                    <a:spcPct val="120000"/>
                  </a:lnSpc>
                </a:pPr>
                <a:r>
                  <a:rPr lang="en-US" sz="2000" b="1" dirty="0">
                    <a:solidFill>
                      <a:srgbClr val="FF0000"/>
                    </a:solidFill>
                  </a:rPr>
                  <a:t>Goal state: </a:t>
                </a:r>
                <a:r>
                  <a:rPr lang="en-US" sz="2000" dirty="0"/>
                  <a:t>Tiles are arranged empty and 1-8</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br>
                  <a:rPr lang="en-US" dirty="0"/>
                </a:br>
                <a:endParaRPr lang="en-US" dirty="0"/>
              </a:p>
              <a:p>
                <a:pPr>
                  <a:lnSpc>
                    <a:spcPct val="120000"/>
                  </a:lnSpc>
                </a:pPr>
                <a:r>
                  <a:rPr lang="en-US" sz="1800" dirty="0">
                    <a:hlinkClick r:id="rId3"/>
                  </a:rPr>
                  <a:t>Finding the optimal solution of n-Puzzle is NP-hard</a:t>
                </a:r>
                <a:endParaRPr lang="en-US" sz="1800"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28650" y="1825625"/>
                <a:ext cx="5695950" cy="4351338"/>
              </a:xfrm>
              <a:blipFill>
                <a:blip r:embed="rId4"/>
                <a:stretch>
                  <a:fillRect l="-963" b="-28992"/>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5"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5" cstate="print"/>
          <a:srcRect l="49396"/>
          <a:stretch>
            <a:fillRect/>
          </a:stretch>
        </p:blipFill>
        <p:spPr bwMode="auto">
          <a:xfrm>
            <a:off x="6324600" y="3810000"/>
            <a:ext cx="2154555" cy="21621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41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1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1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41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4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uiExpand="1"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dirty="0"/>
              <a:t>Continuous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9942</TotalTime>
  <Words>5037</Words>
  <Application>Microsoft Office PowerPoint</Application>
  <PresentationFormat>On-screen Show (4:3)</PresentationFormat>
  <Paragraphs>758</Paragraphs>
  <Slides>77</Slides>
  <Notes>63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Arial</vt:lpstr>
      <vt:lpstr>Calibri</vt:lpstr>
      <vt:lpstr>Calibri Light</vt:lpstr>
      <vt:lpstr>Cambria Math</vt:lpstr>
      <vt:lpstr>source sans pro</vt:lpstr>
      <vt:lpstr>Office Theme</vt:lpstr>
      <vt:lpstr>CS 5/7320  Artificial Intelligence  Solving problems by searching AIMA Chapter 3</vt:lpstr>
      <vt:lpstr>Contents</vt:lpstr>
      <vt:lpstr>What are search problems?</vt:lpstr>
      <vt:lpstr>What are search problems?</vt:lpstr>
      <vt:lpstr>Search problem components</vt:lpstr>
      <vt:lpstr>Example: Romania Vacation</vt:lpstr>
      <vt:lpstr>Example: Vacuum world</vt:lpstr>
      <vt:lpstr>Example: Sliding-tile puzzle</vt:lpstr>
      <vt:lpstr>Example: Robot motion planning</vt:lpstr>
      <vt:lpstr>Solving search problems</vt:lpstr>
      <vt:lpstr>Solving search problems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Uninformed Search</vt:lpstr>
      <vt:lpstr>Uninformed search strategies</vt:lpstr>
      <vt:lpstr>Breadth-first search (BFS)</vt:lpstr>
      <vt:lpstr>Implementation: BFS</vt:lpstr>
      <vt:lpstr>Properties of breadth-first search</vt:lpstr>
      <vt:lpstr>Breadth-first search</vt:lpstr>
      <vt:lpstr>Uniform-cost search  (= Dijkstra’s shortest path algorithm)</vt:lpstr>
      <vt:lpstr>Implementation: Best-First Search Strategy</vt:lpstr>
      <vt:lpstr>Depth-first search (DFS)</vt:lpstr>
      <vt:lpstr>Implementation: DFS</vt:lpstr>
      <vt:lpstr>Properties of depth-first search</vt:lpstr>
      <vt:lpstr>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Properties of greedy best-first search</vt:lpstr>
      <vt:lpstr>How can we fix the optimality problem with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vt:lpstr>
      <vt:lpstr>Dominance</vt:lpstr>
      <vt:lpstr>Combining heuristics</vt:lpstr>
      <vt:lpstr>Satisficing Search: Weighted A* search</vt:lpstr>
      <vt:lpstr>Example of weighted A* search</vt:lpstr>
      <vt:lpstr>Memory-bounded search</vt:lpstr>
      <vt:lpstr>Uninformed search strategies</vt:lpstr>
      <vt:lpstr>All search strategies</vt:lpstr>
      <vt:lpstr>Implementation as Best-first Search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Michael Hahsler</cp:lastModifiedBy>
  <cp:revision>94</cp:revision>
  <dcterms:created xsi:type="dcterms:W3CDTF">2020-09-15T14:04:03Z</dcterms:created>
  <dcterms:modified xsi:type="dcterms:W3CDTF">2021-09-27T15:16:23Z</dcterms:modified>
</cp:coreProperties>
</file>